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p:nvPr>
            <p:ph type="sldImg"/>
          </p:nvPr>
        </p:nvSpPr>
        <p:spPr>
          <a:xfrm>
            <a:off x="1143000" y="685800"/>
            <a:ext cx="4572000" cy="3429000"/>
          </a:xfrm>
          <a:prstGeom prst="rect">
            <a:avLst/>
          </a:prstGeom>
        </p:spPr>
        <p:txBody>
          <a:bodyPr/>
          <a:lstStyle/>
          <a:p>
            <a:pPr/>
          </a:p>
        </p:txBody>
      </p:sp>
      <p:sp>
        <p:nvSpPr>
          <p:cNvPr id="190" name="Shape 19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p:spTree>
      <p:nvGrpSpPr>
        <p:cNvPr id="1" name=""/>
        <p:cNvGrpSpPr/>
        <p:nvPr/>
      </p:nvGrpSpPr>
      <p:grpSpPr>
        <a:xfrm>
          <a:off x="0" y="0"/>
          <a:ext cx="0" cy="0"/>
          <a:chOff x="0" y="0"/>
          <a:chExt cx="0" cy="0"/>
        </a:xfrm>
      </p:grpSpPr>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6_Agenda">
    <p:bg>
      <p:bgPr>
        <a:solidFill>
          <a:srgbClr val="FFFFFF"/>
        </a:solidFill>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9" name="Shape 109"/>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7_Agenda">
    <p:bg>
      <p:bgPr>
        <a:solidFill>
          <a:srgbClr val="FFFFFF"/>
        </a:solidFill>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b="0" sz="1200">
                <a:uFillTx/>
              </a:defRPr>
            </a:pPr>
          </a:p>
        </p:txBody>
      </p:sp>
      <p:sp>
        <p:nvSpPr>
          <p:cNvPr id="120" name="Shape 1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solidFill>
          <a:srgbClr val="FFFFFF"/>
        </a:solidFill>
      </p:bgPr>
    </p:bg>
    <p:spTree>
      <p:nvGrpSpPr>
        <p:cNvPr id="1" name=""/>
        <p:cNvGrpSpPr/>
        <p:nvPr/>
      </p:nvGrpSpPr>
      <p:grpSpPr>
        <a:xfrm>
          <a:off x="0" y="0"/>
          <a:ext cx="0" cy="0"/>
          <a:chOff x="0" y="0"/>
          <a:chExt cx="0" cy="0"/>
        </a:xfrm>
      </p:grpSpPr>
      <p:sp>
        <p:nvSpPr>
          <p:cNvPr id="127" name="Shape 127"/>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b="0" sz="4400">
                <a:solidFill>
                  <a:srgbClr val="000000"/>
                </a:solidFill>
                <a:uFillTx/>
                <a:latin typeface="+mn-lt"/>
                <a:ea typeface="+mn-ea"/>
                <a:cs typeface="+mn-cs"/>
                <a:sym typeface="Gill Sans"/>
              </a:defRPr>
            </a:lvl1pPr>
          </a:lstStyle>
          <a:p>
            <a:pPr/>
            <a:r>
              <a:t>Title Text</a:t>
            </a:r>
          </a:p>
        </p:txBody>
      </p:sp>
      <p:sp>
        <p:nvSpPr>
          <p:cNvPr id="128" name="Shape 128"/>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b="0" sz="1800">
                <a:solidFill>
                  <a:srgbClr val="000000"/>
                </a:solidFill>
                <a:uFillTx/>
                <a:latin typeface="+mn-lt"/>
                <a:ea typeface="+mn-ea"/>
                <a:cs typeface="+mn-cs"/>
                <a:sym typeface="Gill Sans"/>
              </a:defRPr>
            </a:lvl1pPr>
            <a:lvl2pPr marL="0" indent="0" algn="ctr">
              <a:lnSpc>
                <a:spcPct val="100000"/>
              </a:lnSpc>
              <a:buSzTx/>
              <a:buFontTx/>
              <a:buNone/>
              <a:defRPr b="0" sz="1800">
                <a:solidFill>
                  <a:srgbClr val="000000"/>
                </a:solidFill>
                <a:uFillTx/>
                <a:latin typeface="+mn-lt"/>
                <a:ea typeface="+mn-ea"/>
                <a:cs typeface="+mn-cs"/>
                <a:sym typeface="Gill Sans"/>
              </a:defRPr>
            </a:lvl2pPr>
            <a:lvl3pPr marL="0" indent="0" algn="ctr">
              <a:lnSpc>
                <a:spcPct val="100000"/>
              </a:lnSpc>
              <a:buSzTx/>
              <a:buFontTx/>
              <a:buNone/>
              <a:defRPr b="0" sz="1800">
                <a:solidFill>
                  <a:srgbClr val="000000"/>
                </a:solidFill>
                <a:uFillTx/>
                <a:latin typeface="+mn-lt"/>
                <a:ea typeface="+mn-ea"/>
                <a:cs typeface="+mn-cs"/>
                <a:sym typeface="Gill Sans"/>
              </a:defRPr>
            </a:lvl3pPr>
            <a:lvl4pPr marL="0" indent="0" algn="ctr">
              <a:lnSpc>
                <a:spcPct val="100000"/>
              </a:lnSpc>
              <a:buSzTx/>
              <a:buFontTx/>
              <a:buNone/>
              <a:defRPr b="0" sz="1800">
                <a:solidFill>
                  <a:srgbClr val="000000"/>
                </a:solidFill>
                <a:uFillTx/>
                <a:latin typeface="+mn-lt"/>
                <a:ea typeface="+mn-ea"/>
                <a:cs typeface="+mn-cs"/>
                <a:sym typeface="Gill Sans"/>
              </a:defRPr>
            </a:lvl4pPr>
            <a:lvl5pPr marL="0" indent="0" algn="ctr">
              <a:lnSpc>
                <a:spcPct val="100000"/>
              </a:lnSpc>
              <a:buSzTx/>
              <a:buFontTx/>
              <a:buNone/>
              <a:defRPr b="0" sz="1800">
                <a:solidFill>
                  <a:srgbClr val="000000"/>
                </a:solidFill>
                <a:uFillTx/>
                <a:latin typeface="+mn-lt"/>
                <a:ea typeface="+mn-ea"/>
                <a:cs typeface="+mn-c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b="0" sz="1200">
                <a:uFillTx/>
              </a:defRPr>
            </a:p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b="0" sz="1200">
                <a:uFillTx/>
              </a:defRPr>
            </a:pPr>
          </a:p>
        </p:txBody>
      </p:sp>
      <p:sp>
        <p:nvSpPr>
          <p:cNvPr id="138" name="Shape 138"/>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39" name="Shape 139"/>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defRPr>
            </a:lvl1pPr>
            <a:lvl2pPr marL="0" indent="329138" defTabSz="914400">
              <a:lnSpc>
                <a:spcPts val="2400"/>
              </a:lnSpc>
              <a:buSzTx/>
              <a:buNone/>
              <a:defRPr b="0" sz="2000">
                <a:solidFill>
                  <a:srgbClr val="000000"/>
                </a:solidFill>
                <a:uFillTx/>
              </a:defRPr>
            </a:lvl2pPr>
            <a:lvl3pPr marL="0" indent="658277" defTabSz="914400">
              <a:lnSpc>
                <a:spcPts val="2400"/>
              </a:lnSpc>
              <a:buSzTx/>
              <a:buNone/>
              <a:defRPr b="0" sz="2000">
                <a:solidFill>
                  <a:srgbClr val="000000"/>
                </a:solidFill>
                <a:uFillTx/>
              </a:defRPr>
            </a:lvl3pPr>
            <a:lvl4pPr marL="0" indent="987415" defTabSz="914400">
              <a:lnSpc>
                <a:spcPts val="2400"/>
              </a:lnSpc>
              <a:buSzTx/>
              <a:buNone/>
              <a:defRPr b="0" sz="2000">
                <a:solidFill>
                  <a:srgbClr val="000000"/>
                </a:solidFill>
                <a:uFillTx/>
              </a:defRPr>
            </a:lvl4pPr>
            <a:lvl5pPr marL="0" indent="1316552" defTabSz="914400">
              <a:lnSpc>
                <a:spcPts val="2400"/>
              </a:lnSpc>
              <a:buSzTx/>
              <a:buNone/>
              <a:defRPr b="0" sz="2000">
                <a:solidFill>
                  <a:srgbClr val="000000"/>
                </a:solidFill>
                <a:uFillTx/>
              </a:defRPr>
            </a:lvl5pPr>
          </a:lstStyle>
          <a:p>
            <a:pPr/>
            <a:r>
              <a:t>Body Level One</a:t>
            </a:r>
          </a:p>
          <a:p>
            <a:pPr lvl="1"/>
            <a:r>
              <a:t>Body Level Two</a:t>
            </a:r>
          </a:p>
          <a:p>
            <a:pPr lvl="2"/>
            <a:r>
              <a:t>Body Level Three</a:t>
            </a:r>
          </a:p>
          <a:p>
            <a:pPr lvl="3"/>
            <a:r>
              <a:t>Body Level Four</a:t>
            </a:r>
          </a:p>
          <a:p>
            <a:pPr lvl="4"/>
            <a:r>
              <a:t>Body Level Five</a:t>
            </a:r>
          </a:p>
        </p:txBody>
      </p:sp>
      <p:sp>
        <p:nvSpPr>
          <p:cNvPr id="140" name="Shape 140"/>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47" name="Shape 147"/>
          <p:cNvSpPr/>
          <p:nvPr/>
        </p:nvSpPr>
        <p:spPr>
          <a:xfrm>
            <a:off x="458787" y="487362"/>
            <a:ext cx="8448676" cy="1"/>
          </a:xfrm>
          <a:prstGeom prst="line">
            <a:avLst/>
          </a:prstGeom>
          <a:ln w="3175">
            <a:solidFill>
              <a:srgbClr val="000000"/>
            </a:solidFill>
            <a:miter/>
          </a:ln>
        </p:spPr>
        <p:txBody>
          <a:bodyPr lIns="45719" rIns="45719"/>
          <a:lstStyle/>
          <a:p>
            <a:pPr algn="l" defTabSz="457200">
              <a:defRPr b="0" sz="1200">
                <a:uFillTx/>
              </a:defRPr>
            </a:pPr>
          </a:p>
        </p:txBody>
      </p:sp>
      <p:sp>
        <p:nvSpPr>
          <p:cNvPr id="148" name="Shape 148"/>
          <p:cNvSpPr/>
          <p:nvPr/>
        </p:nvSpPr>
        <p:spPr>
          <a:xfrm>
            <a:off x="458787" y="908050"/>
            <a:ext cx="8448676" cy="0"/>
          </a:xfrm>
          <a:prstGeom prst="line">
            <a:avLst/>
          </a:prstGeom>
          <a:ln w="3175">
            <a:solidFill>
              <a:srgbClr val="000000"/>
            </a:solidFill>
            <a:miter/>
          </a:ln>
        </p:spPr>
        <p:txBody>
          <a:bodyPr lIns="45719" rIns="45719"/>
          <a:lstStyle/>
          <a:p>
            <a:pPr algn="l" defTabSz="457200">
              <a:defRPr b="0" sz="1200">
                <a:uFillTx/>
              </a:defRPr>
            </a:pPr>
          </a:p>
        </p:txBody>
      </p:sp>
      <p:sp>
        <p:nvSpPr>
          <p:cNvPr id="149" name="Shape 149"/>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50" name="Shape 150"/>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latin typeface="News706 BT"/>
                <a:ea typeface="News706 BT"/>
                <a:cs typeface="News706 BT"/>
                <a:sym typeface="News706 BT"/>
              </a:defRPr>
            </a:lvl1pPr>
            <a:lvl2pPr marL="0" indent="329138" defTabSz="914400">
              <a:lnSpc>
                <a:spcPts val="2400"/>
              </a:lnSpc>
              <a:buSzTx/>
              <a:buNone/>
              <a:defRPr b="0" sz="2000">
                <a:solidFill>
                  <a:srgbClr val="000000"/>
                </a:solidFill>
                <a:uFillTx/>
                <a:latin typeface="News706 BT"/>
                <a:ea typeface="News706 BT"/>
                <a:cs typeface="News706 BT"/>
                <a:sym typeface="News706 BT"/>
              </a:defRPr>
            </a:lvl2pPr>
            <a:lvl3pPr marL="0" indent="658277" defTabSz="914400">
              <a:lnSpc>
                <a:spcPts val="2400"/>
              </a:lnSpc>
              <a:buSzTx/>
              <a:buNone/>
              <a:defRPr b="0" sz="2000">
                <a:solidFill>
                  <a:srgbClr val="000000"/>
                </a:solidFill>
                <a:uFillTx/>
                <a:latin typeface="News706 BT"/>
                <a:ea typeface="News706 BT"/>
                <a:cs typeface="News706 BT"/>
                <a:sym typeface="News706 BT"/>
              </a:defRPr>
            </a:lvl3pPr>
            <a:lvl4pPr marL="0" indent="987415" defTabSz="914400">
              <a:lnSpc>
                <a:spcPts val="2400"/>
              </a:lnSpc>
              <a:buSzTx/>
              <a:buNone/>
              <a:defRPr b="0" sz="2000">
                <a:solidFill>
                  <a:srgbClr val="000000"/>
                </a:solidFill>
                <a:uFillTx/>
                <a:latin typeface="News706 BT"/>
                <a:ea typeface="News706 BT"/>
                <a:cs typeface="News706 BT"/>
                <a:sym typeface="News706 BT"/>
              </a:defRPr>
            </a:lvl4pPr>
            <a:lvl5pPr marL="0" indent="1316552" defTabSz="914400">
              <a:lnSpc>
                <a:spcPts val="2400"/>
              </a:lnSpc>
              <a:buSzTx/>
              <a:buNone/>
              <a:defRPr b="0" sz="2000">
                <a:solidFill>
                  <a:srgbClr val="000000"/>
                </a:solidFill>
                <a:uFillTx/>
                <a:latin typeface="News706 BT"/>
                <a:ea typeface="News706 BT"/>
                <a:cs typeface="News706 BT"/>
                <a:sym typeface="News706 BT"/>
              </a:defRPr>
            </a:lvl5pPr>
          </a:lstStyle>
          <a:p>
            <a:pPr/>
            <a:r>
              <a:t>Body Level One</a:t>
            </a:r>
          </a:p>
          <a:p>
            <a:pPr lvl="1"/>
            <a:r>
              <a:t>Body Level Two</a:t>
            </a:r>
          </a:p>
          <a:p>
            <a:pPr lvl="2"/>
            <a:r>
              <a:t>Body Level Three</a:t>
            </a:r>
          </a:p>
          <a:p>
            <a:pPr lvl="3"/>
            <a:r>
              <a:t>Body Level Four</a:t>
            </a:r>
          </a:p>
          <a:p>
            <a:pPr lvl="4"/>
            <a:r>
              <a:t>Body Level Five</a:t>
            </a:r>
          </a:p>
        </p:txBody>
      </p:sp>
      <p:sp>
        <p:nvSpPr>
          <p:cNvPr id="151" name="Shape 15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2_Title">
    <p:spTree>
      <p:nvGrpSpPr>
        <p:cNvPr id="1" name=""/>
        <p:cNvGrpSpPr/>
        <p:nvPr/>
      </p:nvGrpSpPr>
      <p:grpSpPr>
        <a:xfrm>
          <a:off x="0" y="0"/>
          <a:ext cx="0" cy="0"/>
          <a:chOff x="0" y="0"/>
          <a:chExt cx="0" cy="0"/>
        </a:xfrm>
      </p:grpSpPr>
      <p:sp>
        <p:nvSpPr>
          <p:cNvPr id="158" name="Shape 1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59" name="Shape 1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60" name="Shape 160"/>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1_Title">
    <p:spTree>
      <p:nvGrpSpPr>
        <p:cNvPr id="1" name=""/>
        <p:cNvGrpSpPr/>
        <p:nvPr/>
      </p:nvGrpSpPr>
      <p:grpSpPr>
        <a:xfrm>
          <a:off x="0" y="0"/>
          <a:ext cx="0" cy="0"/>
          <a:chOff x="0" y="0"/>
          <a:chExt cx="0" cy="0"/>
        </a:xfrm>
      </p:grpSpPr>
      <p:sp>
        <p:nvSpPr>
          <p:cNvPr id="167" name="Shape 16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68" name="Shape 16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pic>
        <p:nvPicPr>
          <p:cNvPr id="169"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170" name="Shape 170"/>
          <p:cNvSpPr/>
          <p:nvPr>
            <p:ph type="sldNum" sz="quarter" idx="2"/>
          </p:nvPr>
        </p:nvSpPr>
        <p:spPr>
          <a:xfrm>
            <a:off x="4461935" y="4787900"/>
            <a:ext cx="439205"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1_Agenda">
    <p:bg>
      <p:bgPr>
        <a:solidFill>
          <a:srgbClr val="FFFFFF"/>
        </a:solidFill>
      </p:bgPr>
    </p:bg>
    <p:spTree>
      <p:nvGrpSpPr>
        <p:cNvPr id="1" name=""/>
        <p:cNvGrpSpPr/>
        <p:nvPr/>
      </p:nvGrpSpPr>
      <p:grpSpPr>
        <a:xfrm>
          <a:off x="0" y="0"/>
          <a:ext cx="0" cy="0"/>
          <a:chOff x="0" y="0"/>
          <a:chExt cx="0" cy="0"/>
        </a:xfrm>
      </p:grpSpPr>
      <p:sp>
        <p:nvSpPr>
          <p:cNvPr id="177" name="Shape 1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8" name="Shape 1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9" name="Shape 1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0" name="Shape 1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1" name="Shape 18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pPr/>
            <a:fld id="{86CB4B4D-7CA3-9044-876B-883B54F8677D}" type="slidenum"/>
          </a:p>
        </p:txBody>
      </p:sp>
      <p:sp>
        <p:nvSpPr>
          <p:cNvPr id="182" name="Shape 182"/>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pPr/>
            <a:r>
              <a:t>Title Text</a:t>
            </a:r>
          </a:p>
        </p:txBody>
      </p:sp>
      <p:sp>
        <p:nvSpPr>
          <p:cNvPr id="183" name="Shape 183"/>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Agenda">
    <p:bg>
      <p:bgPr>
        <a:solidFill>
          <a:srgbClr val="FFFFFF"/>
        </a:solidFill>
      </p:bgPr>
    </p:bg>
    <p:spTree>
      <p:nvGrpSpPr>
        <p:cNvPr id="1" name=""/>
        <p:cNvGrpSpPr/>
        <p:nvPr/>
      </p:nvGrpSpPr>
      <p:grpSpPr>
        <a:xfrm>
          <a:off x="0" y="0"/>
          <a:ext cx="0" cy="0"/>
          <a:chOff x="0" y="0"/>
          <a:chExt cx="0" cy="0"/>
        </a:xfrm>
      </p:grpSpPr>
      <p:sp>
        <p:nvSpPr>
          <p:cNvPr id="20" name="Shape 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Title">
    <p:spTree>
      <p:nvGrpSpPr>
        <p:cNvPr id="1" name=""/>
        <p:cNvGrpSpPr/>
        <p:nvPr/>
      </p:nvGrpSpPr>
      <p:grpSpPr>
        <a:xfrm>
          <a:off x="0" y="0"/>
          <a:ext cx="0" cy="0"/>
          <a:chOff x="0" y="0"/>
          <a:chExt cx="0" cy="0"/>
        </a:xfrm>
      </p:grpSpPr>
      <p:pic>
        <p:nvPicPr>
          <p:cNvPr id="27"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_Title">
    <p:spTree>
      <p:nvGrpSpPr>
        <p:cNvPr id="1" name=""/>
        <p:cNvGrpSpPr/>
        <p:nvPr/>
      </p:nvGrpSpPr>
      <p:grpSpPr>
        <a:xfrm>
          <a:off x="0" y="0"/>
          <a:ext cx="0" cy="0"/>
          <a:chOff x="0" y="0"/>
          <a:chExt cx="0" cy="0"/>
        </a:xfrm>
      </p:grpSpPr>
      <p:sp>
        <p:nvSpPr>
          <p:cNvPr id="35" name="Shape 35"/>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Agenda">
    <p:bg>
      <p:bgPr>
        <a:solidFill>
          <a:srgbClr val="FFFFFF"/>
        </a:solidFill>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 name="Shape 46"/>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pPr/>
            <a:r>
              <a:t>Title Text</a:t>
            </a:r>
          </a:p>
        </p:txBody>
      </p:sp>
      <p:sp>
        <p:nvSpPr>
          <p:cNvPr id="47" name="Shape 47"/>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48" name="Shape 48"/>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2_Agenda">
    <p:bg>
      <p:bgPr>
        <a:solidFill>
          <a:srgbClr val="FFFFFF"/>
        </a:solidFill>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59" name="image.tiff"/>
          <p:cNvPicPr>
            <a:picLocks noChangeAspect="0"/>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3_Agenda">
    <p:bg>
      <p:bgPr>
        <a:solidFill>
          <a:srgbClr val="FFFFFF"/>
        </a:solidFill>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69" name="image.tiff"/>
          <p:cNvPicPr>
            <a:picLocks noChangeAspect="0"/>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2" name="Shape 72"/>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4_Agenda">
    <p:bg>
      <p:bgPr>
        <a:solidFill>
          <a:srgbClr val="FFFFFF"/>
        </a:solidFill>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81" name="image.tiff"/>
          <p:cNvPicPr>
            <a:picLocks noChangeAspect="0"/>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4" name="Shape 84"/>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5_Agenda">
    <p:bg>
      <p:bgPr>
        <a:solidFill>
          <a:srgbClr val="FFFFFF"/>
        </a:solidFill>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93" name="image.tiff"/>
          <p:cNvPicPr>
            <a:picLocks noChangeAspect="0"/>
          </p:cNvPicPr>
          <p:nvPr/>
        </p:nvPicPr>
        <p:blipFill>
          <a:blip r:embed="rId2">
            <a:extLst/>
          </a:blip>
          <a:srcRect l="0" t="2653" r="0"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 name="Shape 96"/>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 name="Shape 4"/>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Title Text</a:t>
            </a:r>
          </a:p>
        </p:txBody>
      </p:sp>
      <p:sp>
        <p:nvSpPr>
          <p:cNvPr id="5" name="Shape 5"/>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pPr/>
            <a:r>
              <a:t>Body Level One</a:t>
            </a:r>
          </a:p>
          <a:p>
            <a:pPr lvl="1"/>
            <a:r>
              <a:t>Body Level Two</a:t>
            </a:r>
          </a:p>
          <a:p>
            <a:pPr lvl="2"/>
            <a:r>
              <a:t>Body Level Three</a:t>
            </a:r>
          </a:p>
          <a:p>
            <a:pPr lvl="3"/>
            <a:r>
              <a:t>Body Level Four</a:t>
            </a:r>
          </a:p>
          <a:p>
            <a:pPr lvl="4"/>
            <a:r>
              <a:t>Body Level Five</a:t>
            </a:r>
          </a:p>
        </p:txBody>
      </p:sp>
      <p:sp>
        <p:nvSpPr>
          <p:cNvPr id="6" name="Shape 6"/>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b="1" baseline="0" cap="none" i="0" spc="0" strike="noStrike" sz="2200" u="none">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png"/><Relationship Id="rId3" Type="http://schemas.openxmlformats.org/officeDocument/2006/relationships/image" Target="../media/image5.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 Id="rId3" Type="http://schemas.openxmlformats.org/officeDocument/2006/relationships/image" Target="../media/image2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png"/><Relationship Id="rId3" Type="http://schemas.openxmlformats.org/officeDocument/2006/relationships/image" Target="../media/image25.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6.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tif"/></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tif"/><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1.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2.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github.com/" TargetMode="Externa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udacity.com/course/deep-learning--ud730" TargetMode="External"/><Relationship Id="rId3" Type="http://schemas.openxmlformats.org/officeDocument/2006/relationships/hyperlink" Target="http://www.gaussianprocess.org/gpml/" TargetMode="External"/><Relationship Id="rId4" Type="http://schemas.openxmlformats.org/officeDocument/2006/relationships/hyperlink" Target="http://www.thetalkingmachines.com/" TargetMode="Externa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93" name="Shape 1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pic>
        <p:nvPicPr>
          <p:cNvPr id="194"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195" name="Shape 195"/>
          <p:cNvSpPr/>
          <p:nvPr>
            <p:ph type="title" idx="4294967295"/>
          </p:nvPr>
        </p:nvSpPr>
        <p:spPr>
          <a:xfrm>
            <a:off x="412750" y="1144587"/>
            <a:ext cx="8469313" cy="2968626"/>
          </a:xfrm>
          <a:prstGeom prst="rect">
            <a:avLst/>
          </a:prstGeom>
        </p:spPr>
        <p:txBody>
          <a:bodyPr lIns="0" tIns="0" rIns="0" bIns="0"/>
          <a:lstStyle/>
          <a:p>
            <a:pPr>
              <a:lnSpc>
                <a:spcPct val="70000"/>
              </a:lnSpc>
              <a:defRPr sz="8200"/>
            </a:pPr>
            <a:r>
              <a:t>DATA SCIENCE</a:t>
            </a:r>
          </a:p>
          <a:p>
            <a:pPr>
              <a:lnSpc>
                <a:spcPct val="70000"/>
              </a:lnSpc>
              <a:defRPr sz="4100"/>
            </a:pPr>
            <a:r>
              <a:t>11 WEEK PART TIME COURSE</a:t>
            </a:r>
          </a:p>
          <a:p>
            <a:pPr>
              <a:lnSpc>
                <a:spcPct val="70000"/>
              </a:lnSpc>
              <a:defRPr sz="4100"/>
            </a:pPr>
          </a:p>
          <a:p>
            <a:pPr>
              <a:lnSpc>
                <a:spcPct val="70000"/>
              </a:lnSpc>
              <a:defRPr sz="4100"/>
            </a:pPr>
            <a:r>
              <a:t>Week 7 - Bonus Round</a:t>
            </a:r>
          </a:p>
          <a:p>
            <a:pPr>
              <a:lnSpc>
                <a:spcPct val="70000"/>
              </a:lnSpc>
              <a:defRPr sz="4100"/>
            </a:pPr>
            <a:r>
              <a:t>Saturday 7th May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9" name="Shape 26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0" name="Shape 2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1" name="Shape 2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2" name="Shape 27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3" name="Shape 273"/>
          <p:cNvSpPr/>
          <p:nvPr>
            <p:ph type="title"/>
          </p:nvPr>
        </p:nvSpPr>
        <p:spPr>
          <a:prstGeom prst="rect">
            <a:avLst/>
          </a:prstGeom>
        </p:spPr>
        <p:txBody>
          <a:bodyPr/>
          <a:lstStyle/>
          <a:p>
            <a:pPr/>
            <a:r>
              <a:t>WHY VISUALISE DATA?</a:t>
            </a:r>
          </a:p>
        </p:txBody>
      </p:sp>
      <p:sp>
        <p:nvSpPr>
          <p:cNvPr id="274" name="Shape 274"/>
          <p:cNvSpPr/>
          <p:nvPr/>
        </p:nvSpPr>
        <p:spPr>
          <a:xfrm>
            <a:off x="454024" y="1429572"/>
            <a:ext cx="4400670" cy="28536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pPr>
            <a:r>
              <a:t>Exploring</a:t>
            </a:r>
          </a:p>
          <a:p>
            <a:pPr marL="186689" marR="65828" indent="-146050" algn="l" defTabSz="914400">
              <a:lnSpc>
                <a:spcPts val="2400"/>
              </a:lnSpc>
              <a:spcBef>
                <a:spcPts val="700"/>
              </a:spcBef>
              <a:buClr>
                <a:srgbClr val="000000"/>
              </a:buClr>
              <a:buSzPct val="69000"/>
              <a:buFont typeface="Lucida Grande"/>
              <a:buChar char="‣"/>
              <a:defRPr b="0" sz="2000"/>
            </a:pPr>
            <a:r>
              <a:t>Exploratory Data Analysis</a:t>
            </a:r>
          </a:p>
          <a:p>
            <a:pPr marL="186689" marR="65828" indent="-146050" algn="l" defTabSz="914400">
              <a:lnSpc>
                <a:spcPts val="2400"/>
              </a:lnSpc>
              <a:spcBef>
                <a:spcPts val="700"/>
              </a:spcBef>
              <a:buClr>
                <a:srgbClr val="000000"/>
              </a:buClr>
              <a:buSzPct val="69000"/>
              <a:buFont typeface="Lucida Grande"/>
              <a:buChar char="‣"/>
              <a:defRPr b="0" sz="2000"/>
            </a:pPr>
            <a:r>
              <a:t>Combines multiple data sources for single view of a problem</a:t>
            </a:r>
          </a:p>
          <a:p>
            <a:pPr marL="186689" marR="65828" indent="-146050" algn="l" defTabSz="914400">
              <a:lnSpc>
                <a:spcPts val="2400"/>
              </a:lnSpc>
              <a:spcBef>
                <a:spcPts val="700"/>
              </a:spcBef>
              <a:buClr>
                <a:srgbClr val="000000"/>
              </a:buClr>
              <a:buSzPct val="69000"/>
              <a:buFont typeface="Lucida Grande"/>
              <a:buChar char="‣"/>
              <a:defRPr b="0" sz="2000"/>
            </a:pPr>
            <a:r>
              <a:t>Technical analysis of data</a:t>
            </a:r>
          </a:p>
          <a:p>
            <a:pPr marL="186689" marR="65828" indent="-146050" algn="l" defTabSz="914400">
              <a:lnSpc>
                <a:spcPts val="2400"/>
              </a:lnSpc>
              <a:spcBef>
                <a:spcPts val="700"/>
              </a:spcBef>
              <a:buClr>
                <a:srgbClr val="000000"/>
              </a:buClr>
              <a:buSzPct val="69000"/>
              <a:buFont typeface="Lucida Grande"/>
              <a:buChar char="‣"/>
              <a:defRPr b="0" sz="2000"/>
            </a:pPr>
            <a:r>
              <a:t>Combined with modelling allows for the discovery of new problems and solutions</a:t>
            </a:r>
          </a:p>
        </p:txBody>
      </p:sp>
      <p:pic>
        <p:nvPicPr>
          <p:cNvPr id="275" name="image3.png"/>
          <p:cNvPicPr>
            <a:picLocks noChangeAspect="1"/>
          </p:cNvPicPr>
          <p:nvPr/>
        </p:nvPicPr>
        <p:blipFill>
          <a:blip r:embed="rId2">
            <a:extLst/>
          </a:blip>
          <a:stretch>
            <a:fillRect/>
          </a:stretch>
        </p:blipFill>
        <p:spPr>
          <a:xfrm>
            <a:off x="6049742" y="2838798"/>
            <a:ext cx="2864932" cy="2351941"/>
          </a:xfrm>
          <a:prstGeom prst="rect">
            <a:avLst/>
          </a:prstGeom>
          <a:ln w="12700">
            <a:miter lim="400000"/>
          </a:ln>
        </p:spPr>
      </p:pic>
      <p:pic>
        <p:nvPicPr>
          <p:cNvPr id="276" name="pasted-image.tif"/>
          <p:cNvPicPr>
            <a:picLocks noChangeAspect="1"/>
          </p:cNvPicPr>
          <p:nvPr/>
        </p:nvPicPr>
        <p:blipFill>
          <a:blip r:embed="rId3">
            <a:extLst/>
          </a:blip>
          <a:srcRect l="0" t="0" r="0" b="0"/>
          <a:stretch>
            <a:fillRect/>
          </a:stretch>
        </p:blipFill>
        <p:spPr>
          <a:xfrm>
            <a:off x="6573959" y="960848"/>
            <a:ext cx="1816548" cy="1832261"/>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79" name="Shape 2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80" name="Shape 280"/>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USING DATA SCIENCE PACKAGES</a:t>
            </a:r>
          </a:p>
        </p:txBody>
      </p:sp>
      <p:sp>
        <p:nvSpPr>
          <p:cNvPr id="281" name="Shape 28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pic>
        <p:nvPicPr>
          <p:cNvPr id="282" name="pasted-image.png"/>
          <p:cNvPicPr>
            <a:picLocks noChangeAspect="1"/>
          </p:cNvPicPr>
          <p:nvPr/>
        </p:nvPicPr>
        <p:blipFill>
          <a:blip r:embed="rId2">
            <a:extLst/>
          </a:blip>
          <a:stretch>
            <a:fillRect/>
          </a:stretch>
        </p:blipFill>
        <p:spPr>
          <a:xfrm>
            <a:off x="-1290320" y="-1"/>
            <a:ext cx="14955520" cy="5257801"/>
          </a:xfrm>
          <a:prstGeom prst="rect">
            <a:avLst/>
          </a:prstGeom>
          <a:ln w="12700">
            <a:miter lim="400000"/>
          </a:ln>
        </p:spPr>
      </p:pic>
      <p:grpSp>
        <p:nvGrpSpPr>
          <p:cNvPr id="285" name="Group 285"/>
          <p:cNvGrpSpPr/>
          <p:nvPr/>
        </p:nvGrpSpPr>
        <p:grpSpPr>
          <a:xfrm>
            <a:off x="4606924" y="286572"/>
            <a:ext cx="4502270" cy="2342511"/>
            <a:chOff x="0" y="0"/>
            <a:chExt cx="4502268" cy="2342510"/>
          </a:xfrm>
        </p:grpSpPr>
        <p:sp>
          <p:nvSpPr>
            <p:cNvPr id="284" name="Shape 284"/>
            <p:cNvSpPr/>
            <p:nvPr/>
          </p:nvSpPr>
          <p:spPr>
            <a:xfrm>
              <a:off x="50800" y="50799"/>
              <a:ext cx="4400669" cy="2240912"/>
            </a:xfrm>
            <a:prstGeom prst="rect">
              <a:avLst/>
            </a:prstGeom>
            <a:solidFill>
              <a:srgbClr val="000000">
                <a:alpha val="79179"/>
              </a:srgbClr>
            </a:solidFill>
            <a:ln>
              <a:noFill/>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65828" algn="l" defTabSz="914400">
                <a:lnSpc>
                  <a:spcPts val="2400"/>
                </a:lnSpc>
                <a:spcBef>
                  <a:spcPts val="700"/>
                </a:spcBef>
                <a:defRPr b="0" i="1" sz="2000">
                  <a:solidFill>
                    <a:srgbClr val="FFFFFF"/>
                  </a:solidFill>
                </a:defRPr>
              </a:pPr>
              <a:r>
                <a:t>The greatest value of a picture is when it forces us to notice what we never expected to see.</a:t>
              </a:r>
            </a:p>
            <a:p>
              <a:pPr marR="65828" algn="l" defTabSz="914400">
                <a:lnSpc>
                  <a:spcPts val="2400"/>
                </a:lnSpc>
                <a:spcBef>
                  <a:spcPts val="700"/>
                </a:spcBef>
                <a:defRPr b="0" sz="2000">
                  <a:solidFill>
                    <a:srgbClr val="FFFFFF"/>
                  </a:solidFill>
                </a:defRPr>
              </a:pPr>
            </a:p>
            <a:p>
              <a:pPr marR="65828" algn="l" defTabSz="914400">
                <a:lnSpc>
                  <a:spcPts val="2400"/>
                </a:lnSpc>
                <a:spcBef>
                  <a:spcPts val="700"/>
                </a:spcBef>
                <a:defRPr b="0" sz="2000">
                  <a:solidFill>
                    <a:srgbClr val="FFFFFF"/>
                  </a:solidFill>
                </a:defRPr>
              </a:pPr>
              <a:r>
                <a:t>John W. Tukey. </a:t>
              </a:r>
            </a:p>
            <a:p>
              <a:pPr marR="65828" algn="l" defTabSz="914400">
                <a:lnSpc>
                  <a:spcPts val="2400"/>
                </a:lnSpc>
                <a:spcBef>
                  <a:spcPts val="700"/>
                </a:spcBef>
                <a:defRPr b="0" sz="2000">
                  <a:solidFill>
                    <a:srgbClr val="FFFFFF"/>
                  </a:solidFill>
                </a:defRPr>
              </a:pPr>
              <a:r>
                <a:t>Exploratory Data Analysis. 1977.</a:t>
              </a:r>
            </a:p>
          </p:txBody>
        </p:sp>
        <p:pic>
          <p:nvPicPr>
            <p:cNvPr id="283" name=""/>
            <p:cNvPicPr>
              <a:picLocks noChangeAspect="0"/>
            </p:cNvPicPr>
            <p:nvPr/>
          </p:nvPicPr>
          <p:blipFill>
            <a:blip r:embed="rId3">
              <a:alphaModFix amt="79179"/>
              <a:extLst/>
            </a:blip>
            <a:stretch>
              <a:fillRect/>
            </a:stretch>
          </p:blipFill>
          <p:spPr>
            <a:xfrm>
              <a:off x="0" y="-1"/>
              <a:ext cx="4502270" cy="2342512"/>
            </a:xfrm>
            <a:prstGeom prst="rect">
              <a:avLst/>
            </a:prstGeom>
            <a:effectLst/>
          </p:spPr>
        </p:pic>
      </p:gr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8" name="Shape 28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9" name="Shape 28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0" name="Shape 29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1" name="Shape 2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2" name="Shape 292"/>
          <p:cNvSpPr/>
          <p:nvPr>
            <p:ph type="title"/>
          </p:nvPr>
        </p:nvSpPr>
        <p:spPr>
          <a:prstGeom prst="rect">
            <a:avLst/>
          </a:prstGeom>
        </p:spPr>
        <p:txBody>
          <a:bodyPr/>
          <a:lstStyle/>
          <a:p>
            <a:pPr/>
            <a:r>
              <a:t>SUPERVISED LEARNING</a:t>
            </a:r>
          </a:p>
        </p:txBody>
      </p:sp>
      <p:sp>
        <p:nvSpPr>
          <p:cNvPr id="293" name="Shape 293"/>
          <p:cNvSpPr/>
          <p:nvPr/>
        </p:nvSpPr>
        <p:spPr>
          <a:xfrm>
            <a:off x="454024" y="14295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pPr>
            <a:r>
              <a:t>We want to predict some value, let’s call it </a:t>
            </a:r>
            <a:r>
              <a:rPr b="1"/>
              <a:t>y</a:t>
            </a:r>
            <a:r>
              <a:t>, based on some observed data we have, let’s call that </a:t>
            </a:r>
            <a:r>
              <a:t>x</a:t>
            </a:r>
            <a:r>
              <a:t>.</a:t>
            </a:r>
          </a:p>
          <a:p>
            <a:pPr marR="65828" algn="l" defTabSz="914400">
              <a:lnSpc>
                <a:spcPts val="2400"/>
              </a:lnSpc>
              <a:spcBef>
                <a:spcPts val="700"/>
              </a:spcBef>
              <a:defRPr b="0" sz="2000"/>
            </a:pPr>
          </a:p>
          <a:p>
            <a:pPr marR="65828" algn="l" defTabSz="914400">
              <a:lnSpc>
                <a:spcPts val="2400"/>
              </a:lnSpc>
              <a:spcBef>
                <a:spcPts val="700"/>
              </a:spcBef>
              <a:defRPr b="0" sz="2000"/>
            </a:pPr>
            <a:r>
              <a:t>We will use statistical learning to estimate a function that approximates </a:t>
            </a:r>
            <a:r>
              <a:t>y</a:t>
            </a:r>
            <a:r>
              <a:t> based on the input, </a:t>
            </a:r>
            <a:r>
              <a:t>x</a:t>
            </a:r>
            <a:r>
              <a:t>.</a:t>
            </a:r>
          </a:p>
          <a:p>
            <a:pPr marR="65828" algn="l" defTabSz="914400">
              <a:lnSpc>
                <a:spcPts val="2400"/>
              </a:lnSpc>
              <a:spcBef>
                <a:spcPts val="700"/>
              </a:spcBef>
              <a:defRPr b="0" sz="2000"/>
            </a:pPr>
          </a:p>
          <a:p>
            <a:pPr marR="65828" algn="l" defTabSz="914400">
              <a:lnSpc>
                <a:spcPts val="2400"/>
              </a:lnSpc>
              <a:spcBef>
                <a:spcPts val="700"/>
              </a:spcBef>
              <a:defRPr b="0" sz="2000"/>
            </a:pPr>
            <a:r>
              <a:t>y</a:t>
            </a:r>
            <a:r>
              <a:t> is also called; label, dependent variable, target</a:t>
            </a:r>
          </a:p>
          <a:p>
            <a:pPr marR="65828" algn="l" defTabSz="914400">
              <a:lnSpc>
                <a:spcPts val="2400"/>
              </a:lnSpc>
              <a:spcBef>
                <a:spcPts val="700"/>
              </a:spcBef>
              <a:defRPr b="0" sz="2000"/>
            </a:pPr>
            <a:r>
              <a:t>x</a:t>
            </a:r>
            <a:r>
              <a:t> is also called; predictor, independent variable, features</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6" name="Shape 29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7" name="Shape 2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8" name="Shape 2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9" name="Shape 29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0" name="Shape 300"/>
          <p:cNvSpPr/>
          <p:nvPr>
            <p:ph type="title"/>
          </p:nvPr>
        </p:nvSpPr>
        <p:spPr>
          <a:prstGeom prst="rect">
            <a:avLst/>
          </a:prstGeom>
        </p:spPr>
        <p:txBody>
          <a:bodyPr/>
          <a:lstStyle/>
          <a:p>
            <a:pPr/>
            <a:r>
              <a:t>SUPERVISED LEARNING - REGRESSION &amp; CLASSIFICATION</a:t>
            </a:r>
          </a:p>
        </p:txBody>
      </p:sp>
      <p:sp>
        <p:nvSpPr>
          <p:cNvPr id="301" name="Shape 301"/>
          <p:cNvSpPr/>
          <p:nvPr/>
        </p:nvSpPr>
        <p:spPr>
          <a:xfrm>
            <a:off x="454024" y="1429572"/>
            <a:ext cx="8455027" cy="20472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pPr>
            <a:r>
              <a:t>If the y variable is numeric then we have a regression problem - we are trying to predict a continuous number</a:t>
            </a:r>
          </a:p>
          <a:p>
            <a:pPr marR="65828" algn="l" defTabSz="914400">
              <a:lnSpc>
                <a:spcPts val="2400"/>
              </a:lnSpc>
              <a:spcBef>
                <a:spcPts val="700"/>
              </a:spcBef>
              <a:defRPr b="0" sz="2000"/>
            </a:pPr>
          </a:p>
          <a:p>
            <a:pPr marR="65828" algn="l" defTabSz="914400">
              <a:lnSpc>
                <a:spcPts val="2400"/>
              </a:lnSpc>
              <a:spcBef>
                <a:spcPts val="700"/>
              </a:spcBef>
              <a:defRPr b="0" sz="2000"/>
            </a:pPr>
            <a:r>
              <a:t>If the y variable is a category (for example trying to predict a type of flower) the we have a classification problem - we are trying to classify what group that y belongs to.</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4" name="Shape 3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5" name="Shape 3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6" name="Shape 3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7" name="Shape 3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8" name="Shape 308"/>
          <p:cNvSpPr/>
          <p:nvPr>
            <p:ph type="title"/>
          </p:nvPr>
        </p:nvSpPr>
        <p:spPr>
          <a:prstGeom prst="rect">
            <a:avLst/>
          </a:prstGeom>
        </p:spPr>
        <p:txBody>
          <a:bodyPr/>
          <a:lstStyle/>
          <a:p>
            <a:pPr/>
            <a:r>
              <a:t>UNSUPERVISED LEARNING</a:t>
            </a:r>
          </a:p>
        </p:txBody>
      </p:sp>
      <p:sp>
        <p:nvSpPr>
          <p:cNvPr id="309" name="Shape 309"/>
          <p:cNvSpPr/>
          <p:nvPr/>
        </p:nvSpPr>
        <p:spPr>
          <a:xfrm>
            <a:off x="454024" y="1429572"/>
            <a:ext cx="8455027" cy="17360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pPr>
            <a:r>
              <a:t>We want to find some underlying structure or patterns in the data but in this case we don’t have any labeled data.</a:t>
            </a:r>
          </a:p>
          <a:p>
            <a:pPr marR="65828" algn="l" defTabSz="914400">
              <a:lnSpc>
                <a:spcPts val="2400"/>
              </a:lnSpc>
              <a:spcBef>
                <a:spcPts val="700"/>
              </a:spcBef>
              <a:defRPr b="0" sz="2000"/>
            </a:pPr>
          </a:p>
          <a:p>
            <a:pPr marR="65828" algn="l" defTabSz="914400">
              <a:lnSpc>
                <a:spcPts val="2400"/>
              </a:lnSpc>
              <a:spcBef>
                <a:spcPts val="700"/>
              </a:spcBef>
              <a:defRPr b="0" sz="2000"/>
            </a:pPr>
            <a:r>
              <a:t>So for example, if we have a large group of customers but would like to separate them into groups (or clusters) to better target them.</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2" name="Shape 3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3" name="Shape 3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4" name="Shape 3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5" name="Shape 3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Shape 316"/>
          <p:cNvSpPr/>
          <p:nvPr>
            <p:ph type="title"/>
          </p:nvPr>
        </p:nvSpPr>
        <p:spPr>
          <a:prstGeom prst="rect">
            <a:avLst/>
          </a:prstGeom>
        </p:spPr>
        <p:txBody>
          <a:bodyPr/>
          <a:lstStyle/>
          <a:p>
            <a:pPr/>
            <a:r>
              <a:t>LINEAR REGRESSION</a:t>
            </a:r>
          </a:p>
        </p:txBody>
      </p:sp>
      <p:sp>
        <p:nvSpPr>
          <p:cNvPr id="317" name="Shape 317"/>
          <p:cNvSpPr/>
          <p:nvPr/>
        </p:nvSpPr>
        <p:spPr>
          <a:xfrm>
            <a:off x="454024" y="1226372"/>
            <a:ext cx="8455027" cy="38442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b="0" sz="3000"/>
            </a:pPr>
          </a:p>
          <a:p>
            <a:pPr marR="65828" defTabSz="914400">
              <a:lnSpc>
                <a:spcPts val="2400"/>
              </a:lnSpc>
              <a:spcBef>
                <a:spcPts val="700"/>
              </a:spcBef>
              <a:defRPr b="0" sz="3000"/>
            </a:pPr>
            <a:r>
              <a:t>y=Xβ+ϵ</a:t>
            </a:r>
          </a:p>
          <a:p>
            <a:pPr marR="65828" defTabSz="914400">
              <a:lnSpc>
                <a:spcPts val="2400"/>
              </a:lnSpc>
              <a:spcBef>
                <a:spcPts val="700"/>
              </a:spcBef>
              <a:defRPr b="0" sz="3000"/>
            </a:pPr>
          </a:p>
          <a:p>
            <a:pPr marL="259715" marR="65828" indent="-219075" algn="l" defTabSz="914400">
              <a:lnSpc>
                <a:spcPts val="2400"/>
              </a:lnSpc>
              <a:spcBef>
                <a:spcPts val="700"/>
              </a:spcBef>
              <a:buClr>
                <a:srgbClr val="000000"/>
              </a:buClr>
              <a:buSzPct val="69000"/>
              <a:buFont typeface="Lucida Grande"/>
              <a:buChar char="‣"/>
              <a:defRPr b="0" sz="2000"/>
            </a:pPr>
            <a:r>
              <a:t>y = target variable</a:t>
            </a:r>
          </a:p>
          <a:p>
            <a:pPr marL="259715" marR="65828" indent="-219075" algn="l" defTabSz="914400">
              <a:lnSpc>
                <a:spcPts val="2400"/>
              </a:lnSpc>
              <a:spcBef>
                <a:spcPts val="700"/>
              </a:spcBef>
              <a:buClr>
                <a:srgbClr val="000000"/>
              </a:buClr>
              <a:buSzPct val="69000"/>
              <a:buFont typeface="Lucida Grande"/>
              <a:buChar char="‣"/>
              <a:defRPr b="0" sz="2000"/>
            </a:pPr>
            <a:r>
              <a:t>X = input variable</a:t>
            </a:r>
          </a:p>
          <a:p>
            <a:pPr marL="259715" marR="65828" indent="-219075" algn="l" defTabSz="914400">
              <a:lnSpc>
                <a:spcPts val="2400"/>
              </a:lnSpc>
              <a:spcBef>
                <a:spcPts val="700"/>
              </a:spcBef>
              <a:buClr>
                <a:srgbClr val="000000"/>
              </a:buClr>
              <a:buSzPct val="69000"/>
              <a:buFont typeface="Lucida Grande"/>
              <a:buChar char="‣"/>
              <a:defRPr b="0" sz="2000"/>
            </a:pPr>
            <a:r>
              <a:t>β = coefficients</a:t>
            </a:r>
          </a:p>
          <a:p>
            <a:pPr marL="259715" marR="65828" indent="-219075" algn="l" defTabSz="914400">
              <a:lnSpc>
                <a:spcPts val="2400"/>
              </a:lnSpc>
              <a:spcBef>
                <a:spcPts val="700"/>
              </a:spcBef>
              <a:buClr>
                <a:srgbClr val="000000"/>
              </a:buClr>
              <a:buSzPct val="69000"/>
              <a:buFont typeface="Lucida Grande"/>
              <a:buChar char="‣"/>
              <a:defRPr b="0" sz="2000"/>
            </a:pPr>
            <a:r>
              <a:t>ϵ = error term</a:t>
            </a:r>
          </a:p>
          <a:p>
            <a:pPr marR="65828" algn="l" defTabSz="914400">
              <a:lnSpc>
                <a:spcPts val="2400"/>
              </a:lnSpc>
              <a:spcBef>
                <a:spcPts val="700"/>
              </a:spcBef>
              <a:defRPr b="0" sz="2000"/>
            </a:pPr>
          </a:p>
          <a:p>
            <a:pPr marR="65828" algn="l" defTabSz="914400">
              <a:lnSpc>
                <a:spcPts val="2400"/>
              </a:lnSpc>
              <a:spcBef>
                <a:spcPts val="700"/>
              </a:spcBef>
              <a:defRPr b="0" sz="2000"/>
            </a:pPr>
            <a:r>
              <a:t>Note, one of our input variables can be 1 so we have an intercept parameter</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0" name="Shape 3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1" name="Shape 3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2" name="Shape 3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3" name="Shape 3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4" name="Shape 324"/>
          <p:cNvSpPr/>
          <p:nvPr>
            <p:ph type="title"/>
          </p:nvPr>
        </p:nvSpPr>
        <p:spPr>
          <a:prstGeom prst="rect">
            <a:avLst/>
          </a:prstGeom>
        </p:spPr>
        <p:txBody>
          <a:bodyPr/>
          <a:lstStyle/>
          <a:p>
            <a:pPr/>
            <a:r>
              <a:t>ORDINARY LEAST SQUARES</a:t>
            </a:r>
          </a:p>
        </p:txBody>
      </p:sp>
      <p:sp>
        <p:nvSpPr>
          <p:cNvPr id="325" name="Shape 325"/>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b="0" sz="3000"/>
            </a:pPr>
          </a:p>
          <a:p>
            <a:pPr marR="65828" defTabSz="914400">
              <a:lnSpc>
                <a:spcPts val="2400"/>
              </a:lnSpc>
              <a:spcBef>
                <a:spcPts val="700"/>
              </a:spcBef>
              <a:defRPr b="0" sz="3000"/>
            </a:pPr>
            <a:r>
              <a:t>y=Xβ+ϵ</a:t>
            </a:r>
          </a:p>
          <a:p>
            <a:pPr marR="65828" defTabSz="914400">
              <a:lnSpc>
                <a:spcPts val="2400"/>
              </a:lnSpc>
              <a:spcBef>
                <a:spcPts val="700"/>
              </a:spcBef>
              <a:defRPr b="0" sz="3000"/>
            </a:pPr>
          </a:p>
          <a:p>
            <a:pPr marR="65828" algn="l" defTabSz="914400">
              <a:lnSpc>
                <a:spcPts val="2400"/>
              </a:lnSpc>
              <a:spcBef>
                <a:spcPts val="700"/>
              </a:spcBef>
              <a:defRPr b="0" sz="2000"/>
            </a:pPr>
          </a:p>
          <a:p>
            <a:pPr marR="65828" algn="l" defTabSz="914400">
              <a:lnSpc>
                <a:spcPts val="2400"/>
              </a:lnSpc>
              <a:spcBef>
                <a:spcPts val="700"/>
              </a:spcBef>
              <a:defRPr b="0" sz="2000"/>
            </a:pPr>
          </a:p>
          <a:p>
            <a:pPr marR="65828" algn="l" defTabSz="914400">
              <a:lnSpc>
                <a:spcPts val="2400"/>
              </a:lnSpc>
              <a:spcBef>
                <a:spcPts val="700"/>
              </a:spcBef>
              <a:defRPr b="0" sz="2000"/>
            </a:pPr>
            <a:r>
              <a:t>Basically, what we are trying to do is minimise the </a:t>
            </a:r>
            <a:r>
              <a:rPr>
                <a:solidFill>
                  <a:schemeClr val="accent1">
                    <a:hueOff val="47394"/>
                    <a:satOff val="-25753"/>
                    <a:lumOff val="-7544"/>
                  </a:schemeClr>
                </a:solidFill>
              </a:rPr>
              <a:t>Residual Sum of Squares</a:t>
            </a:r>
            <a:r>
              <a:t>. This is the </a:t>
            </a:r>
            <a:r>
              <a:rPr>
                <a:solidFill>
                  <a:schemeClr val="accent2">
                    <a:hueOff val="-554920"/>
                    <a:satOff val="-21482"/>
                    <a:lumOff val="-6228"/>
                  </a:schemeClr>
                </a:solidFill>
              </a:rPr>
              <a:t>Sum</a:t>
            </a:r>
            <a:r>
              <a:t> of the </a:t>
            </a:r>
            <a:r>
              <a:rPr>
                <a:solidFill>
                  <a:schemeClr val="accent3">
                    <a:hueOff val="-333990"/>
                    <a:satOff val="3917"/>
                    <a:lumOff val="-6666"/>
                  </a:schemeClr>
                </a:solidFill>
              </a:rPr>
              <a:t>squared</a:t>
            </a:r>
            <a:r>
              <a:t> </a:t>
            </a:r>
            <a:r>
              <a:rPr>
                <a:solidFill>
                  <a:schemeClr val="accent4">
                    <a:satOff val="1488"/>
                    <a:lumOff val="-7242"/>
                  </a:schemeClr>
                </a:solidFill>
              </a:rPr>
              <a:t>difference</a:t>
            </a:r>
            <a:r>
              <a:t> between our </a:t>
            </a:r>
            <a:r>
              <a:rPr>
                <a:solidFill>
                  <a:schemeClr val="accent5">
                    <a:hueOff val="-176146"/>
                    <a:satOff val="3665"/>
                    <a:lumOff val="-13986"/>
                  </a:schemeClr>
                </a:solidFill>
              </a:rPr>
              <a:t>observed value</a:t>
            </a:r>
            <a:r>
              <a:t> and the </a:t>
            </a:r>
            <a:r>
              <a:rPr>
                <a:solidFill>
                  <a:schemeClr val="accent6">
                    <a:lumOff val="-8741"/>
                  </a:schemeClr>
                </a:solidFill>
              </a:rPr>
              <a:t>value from the model</a:t>
            </a:r>
          </a:p>
        </p:txBody>
      </p:sp>
      <p:pic>
        <p:nvPicPr>
          <p:cNvPr id="326"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
        <p:nvSpPr>
          <p:cNvPr id="327" name="Shape 327"/>
          <p:cNvSpPr/>
          <p:nvPr/>
        </p:nvSpPr>
        <p:spPr>
          <a:xfrm>
            <a:off x="1989137" y="1781992"/>
            <a:ext cx="1270001" cy="711731"/>
          </a:xfrm>
          <a:prstGeom prst="rect">
            <a:avLst/>
          </a:prstGeom>
          <a:ln w="50800">
            <a:solidFill>
              <a:schemeClr val="accent1">
                <a:hueOff val="47394"/>
                <a:satOff val="-25753"/>
                <a:lumOff val="-7544"/>
              </a:schemeClr>
            </a:solidFill>
          </a:ln>
        </p:spPr>
        <p:txBody>
          <a:bodyPr lIns="50800" tIns="50800" rIns="50800" bIns="50800" anchor="ctr"/>
          <a:lstStyle/>
          <a:p>
            <a:pPr/>
          </a:p>
        </p:txBody>
      </p:sp>
      <p:sp>
        <p:nvSpPr>
          <p:cNvPr id="328" name="Shape 328"/>
          <p:cNvSpPr/>
          <p:nvPr/>
        </p:nvSpPr>
        <p:spPr>
          <a:xfrm>
            <a:off x="3865760" y="1350962"/>
            <a:ext cx="791519" cy="1573791"/>
          </a:xfrm>
          <a:prstGeom prst="rect">
            <a:avLst/>
          </a:prstGeom>
          <a:ln w="50800">
            <a:solidFill>
              <a:schemeClr val="accent2">
                <a:hueOff val="-554920"/>
                <a:satOff val="-21482"/>
                <a:lumOff val="-6228"/>
              </a:schemeClr>
            </a:solidFill>
          </a:ln>
        </p:spPr>
        <p:txBody>
          <a:bodyPr lIns="50800" tIns="50800" rIns="50800" bIns="50800" anchor="ctr"/>
          <a:lstStyle/>
          <a:p>
            <a:pPr/>
          </a:p>
        </p:txBody>
      </p:sp>
      <p:sp>
        <p:nvSpPr>
          <p:cNvPr id="329" name="Shape 329"/>
          <p:cNvSpPr/>
          <p:nvPr/>
        </p:nvSpPr>
        <p:spPr>
          <a:xfrm>
            <a:off x="4694237" y="1350962"/>
            <a:ext cx="2989958" cy="1573791"/>
          </a:xfrm>
          <a:prstGeom prst="rect">
            <a:avLst/>
          </a:prstGeom>
          <a:ln w="50800">
            <a:solidFill>
              <a:schemeClr val="accent3">
                <a:hueOff val="-333990"/>
                <a:satOff val="3917"/>
                <a:lumOff val="-6666"/>
              </a:schemeClr>
            </a:solidFill>
          </a:ln>
        </p:spPr>
        <p:txBody>
          <a:bodyPr lIns="50800" tIns="50800" rIns="50800" bIns="50800" anchor="ctr"/>
          <a:lstStyle/>
          <a:p>
            <a:pPr/>
          </a:p>
        </p:txBody>
      </p:sp>
      <p:sp>
        <p:nvSpPr>
          <p:cNvPr id="330" name="Shape 330"/>
          <p:cNvSpPr/>
          <p:nvPr/>
        </p:nvSpPr>
        <p:spPr>
          <a:xfrm>
            <a:off x="4777482" y="1731697"/>
            <a:ext cx="2121099" cy="711731"/>
          </a:xfrm>
          <a:prstGeom prst="rect">
            <a:avLst/>
          </a:prstGeom>
          <a:ln w="50800">
            <a:solidFill>
              <a:schemeClr val="accent4">
                <a:satOff val="1488"/>
                <a:lumOff val="-7242"/>
              </a:schemeClr>
            </a:solidFill>
          </a:ln>
        </p:spPr>
        <p:txBody>
          <a:bodyPr lIns="50800" tIns="50800" rIns="50800" bIns="50800" anchor="ctr"/>
          <a:lstStyle/>
          <a:p>
            <a:pPr/>
          </a:p>
        </p:txBody>
      </p:sp>
      <p:sp>
        <p:nvSpPr>
          <p:cNvPr id="331" name="Shape 331"/>
          <p:cNvSpPr/>
          <p:nvPr/>
        </p:nvSpPr>
        <p:spPr>
          <a:xfrm>
            <a:off x="4821237" y="1781992"/>
            <a:ext cx="534195" cy="611140"/>
          </a:xfrm>
          <a:prstGeom prst="rect">
            <a:avLst/>
          </a:prstGeom>
          <a:ln w="50800">
            <a:solidFill>
              <a:schemeClr val="accent5">
                <a:hueOff val="-176146"/>
                <a:satOff val="3665"/>
                <a:lumOff val="-13986"/>
              </a:schemeClr>
            </a:solidFill>
          </a:ln>
        </p:spPr>
        <p:txBody>
          <a:bodyPr lIns="50800" tIns="50800" rIns="50800" bIns="50800" anchor="ctr"/>
          <a:lstStyle/>
          <a:p>
            <a:pPr/>
          </a:p>
        </p:txBody>
      </p:sp>
      <p:sp>
        <p:nvSpPr>
          <p:cNvPr id="332" name="Shape 332"/>
          <p:cNvSpPr/>
          <p:nvPr/>
        </p:nvSpPr>
        <p:spPr>
          <a:xfrm>
            <a:off x="5773737" y="1781992"/>
            <a:ext cx="1067942" cy="611140"/>
          </a:xfrm>
          <a:prstGeom prst="rect">
            <a:avLst/>
          </a:prstGeom>
          <a:ln w="50800">
            <a:solidFill>
              <a:schemeClr val="accent6">
                <a:lumOff val="-8741"/>
              </a:schemeClr>
            </a:solidFill>
          </a:ln>
        </p:spPr>
        <p:txBody>
          <a:bodyPr lIns="50800" tIns="50800" rIns="50800" bIns="50800" anchor="ctr"/>
          <a:lstStyle/>
          <a:p>
            <a:pP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5" name="Shape 33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6" name="Shape 33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7" name="Shape 33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8" name="Shape 33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9" name="Shape 339"/>
          <p:cNvSpPr/>
          <p:nvPr>
            <p:ph type="title"/>
          </p:nvPr>
        </p:nvSpPr>
        <p:spPr>
          <a:prstGeom prst="rect">
            <a:avLst/>
          </a:prstGeom>
        </p:spPr>
        <p:txBody>
          <a:bodyPr/>
          <a:lstStyle/>
          <a:p>
            <a:pPr/>
            <a:r>
              <a:t>ORDINARY LEAST SQUARES</a:t>
            </a:r>
          </a:p>
        </p:txBody>
      </p:sp>
      <p:pic>
        <p:nvPicPr>
          <p:cNvPr id="340" name="pasted-image.png"/>
          <p:cNvPicPr>
            <a:picLocks noChangeAspect="1"/>
          </p:cNvPicPr>
          <p:nvPr/>
        </p:nvPicPr>
        <p:blipFill>
          <a:blip r:embed="rId2">
            <a:extLst/>
          </a:blip>
          <a:stretch>
            <a:fillRect/>
          </a:stretch>
        </p:blipFill>
        <p:spPr>
          <a:xfrm>
            <a:off x="2216123" y="1211262"/>
            <a:ext cx="4930829" cy="3957638"/>
          </a:xfrm>
          <a:prstGeom prst="rect">
            <a:avLst/>
          </a:prstGeom>
          <a:ln w="25400"/>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43" name="Shape 34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44" name="Shape 344"/>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REVIEW - WEEK 3</a:t>
            </a:r>
          </a:p>
        </p:txBody>
      </p:sp>
      <p:sp>
        <p:nvSpPr>
          <p:cNvPr id="345" name="Shape 345"/>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8" name="Shape 34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9" name="Shape 34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0" name="Shape 35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351" name="pasted-image.png"/>
          <p:cNvPicPr>
            <a:picLocks noChangeAspect="1"/>
          </p:cNvPicPr>
          <p:nvPr/>
        </p:nvPicPr>
        <p:blipFill>
          <a:blip r:embed="rId2">
            <a:extLst/>
          </a:blip>
          <a:stretch>
            <a:fillRect/>
          </a:stretch>
        </p:blipFill>
        <p:spPr>
          <a:xfrm>
            <a:off x="464964" y="0"/>
            <a:ext cx="8433147" cy="5257800"/>
          </a:xfrm>
          <a:prstGeom prst="rect">
            <a:avLst/>
          </a:prstGeom>
          <a:ln w="25400"/>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8" name="Shape 1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1" name="Shape 20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2" name="Shape 202"/>
          <p:cNvSpPr/>
          <p:nvPr>
            <p:ph type="title"/>
          </p:nvPr>
        </p:nvSpPr>
        <p:spPr>
          <a:prstGeom prst="rect">
            <a:avLst/>
          </a:prstGeom>
        </p:spPr>
        <p:txBody>
          <a:bodyPr/>
          <a:lstStyle/>
          <a:p>
            <a:pPr/>
            <a:r>
              <a:t>AGENDA</a:t>
            </a:r>
          </a:p>
        </p:txBody>
      </p:sp>
      <p:sp>
        <p:nvSpPr>
          <p:cNvPr id="203" name="Shape 203"/>
          <p:cNvSpPr/>
          <p:nvPr>
            <p:ph type="body" idx="1"/>
          </p:nvPr>
        </p:nvSpPr>
        <p:spPr>
          <a:prstGeom prst="rect">
            <a:avLst/>
          </a:prstGeom>
        </p:spPr>
        <p:txBody>
          <a:bodyPr/>
          <a:lstStyle/>
          <a:p>
            <a:pPr marL="352777" indent="-352777">
              <a:buClrTx/>
              <a:buSzPct val="100000"/>
              <a:buFontTx/>
              <a:buAutoNum type="arabicPeriod" startAt="1"/>
            </a:pPr>
            <a:r>
              <a:t>Review of all material so far (Including Models, PCA, Bias-Variance Tradeoff, Data Considerations, Cross-Validation)</a:t>
            </a:r>
          </a:p>
          <a:p>
            <a:pPr marL="352777" indent="-352777">
              <a:buClrTx/>
              <a:buSzPct val="100000"/>
              <a:buFontTx/>
              <a:buAutoNum type="arabicPeriod" startAt="1"/>
            </a:pPr>
            <a:r>
              <a:t>Modelling Case Study</a:t>
            </a:r>
          </a:p>
          <a:p>
            <a:pPr marL="352777" indent="-352777">
              <a:buClrTx/>
              <a:buSzPct val="100000"/>
              <a:buFontTx/>
              <a:buAutoNum type="arabicPeriod" startAt="1"/>
            </a:pPr>
            <a:r>
              <a:t>Text Analysis</a:t>
            </a:r>
          </a:p>
          <a:p>
            <a:pPr marL="352777" indent="-352777">
              <a:buClrTx/>
              <a:buSzPct val="100000"/>
              <a:buFontTx/>
              <a:buAutoNum type="arabicPeriod" startAt="1"/>
            </a:pPr>
            <a:r>
              <a:t>Web Scraping</a:t>
            </a:r>
          </a:p>
          <a:p>
            <a:pPr marL="352777" indent="-352777">
              <a:buClrTx/>
              <a:buSzPct val="100000"/>
              <a:buFontTx/>
              <a:buAutoNum type="arabicPeriod" startAt="1"/>
            </a:pPr>
            <a:r>
              <a:t>Prepping Data</a:t>
            </a:r>
          </a:p>
          <a:p>
            <a:pPr marL="352777" indent="-352777">
              <a:buClrTx/>
              <a:buSzPct val="100000"/>
              <a:buFontTx/>
              <a:buAutoNum type="arabicPeriod" startAt="1"/>
            </a:pPr>
            <a:r>
              <a:t>Geodata Handling</a:t>
            </a:r>
          </a:p>
          <a:p>
            <a:pPr marL="352777" indent="-352777">
              <a:buClrTx/>
              <a:buSzPct val="100000"/>
              <a:buFontTx/>
              <a:buAutoNum type="arabicPeriod" startAt="1"/>
            </a:pPr>
            <a:r>
              <a:t>Other Questions / General Discussion</a:t>
            </a:r>
          </a:p>
          <a:p>
            <a:pPr marL="352777" indent="-352777">
              <a:buClrTx/>
              <a:buSzPct val="100000"/>
              <a:buFontTx/>
              <a:buAutoNum type="arabicPeriod" startAt="1"/>
            </a:pPr>
            <a:r>
              <a:t>Projects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4" name="Shape 35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5" name="Shape 3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6" name="Shape 3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7" name="Shape 35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8" name="Shape 358"/>
          <p:cNvSpPr/>
          <p:nvPr>
            <p:ph type="title"/>
          </p:nvPr>
        </p:nvSpPr>
        <p:spPr>
          <a:prstGeom prst="rect">
            <a:avLst/>
          </a:prstGeom>
        </p:spPr>
        <p:txBody>
          <a:bodyPr/>
          <a:lstStyle/>
          <a:p>
            <a:pPr/>
            <a:r>
              <a:t>LOGISTIC REGRESSION</a:t>
            </a:r>
          </a:p>
        </p:txBody>
      </p:sp>
      <p:sp>
        <p:nvSpPr>
          <p:cNvPr id="359" name="Shape 359"/>
          <p:cNvSpPr/>
          <p:nvPr/>
        </p:nvSpPr>
        <p:spPr>
          <a:xfrm>
            <a:off x="454024" y="1429572"/>
            <a:ext cx="8455027" cy="22605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pPr>
            <a:r>
              <a:t>We want to build a classifier that correctly identifies which class our target variable y belongs to given our input variable x.</a:t>
            </a:r>
          </a:p>
          <a:p>
            <a:pPr marR="65828" algn="l" defTabSz="914400">
              <a:lnSpc>
                <a:spcPts val="2400"/>
              </a:lnSpc>
              <a:spcBef>
                <a:spcPts val="700"/>
              </a:spcBef>
              <a:defRPr b="0" sz="2000"/>
            </a:pPr>
          </a:p>
          <a:p>
            <a:pPr marR="65828" algn="l" defTabSz="914400">
              <a:lnSpc>
                <a:spcPts val="2400"/>
              </a:lnSpc>
              <a:spcBef>
                <a:spcPts val="700"/>
              </a:spcBef>
              <a:defRPr b="0" sz="2000"/>
            </a:pPr>
            <a:r>
              <a:t>Why not use the linear regression model?</a:t>
            </a:r>
          </a:p>
          <a:p>
            <a:pPr marR="65828" algn="l" defTabSz="914400">
              <a:lnSpc>
                <a:spcPts val="2400"/>
              </a:lnSpc>
              <a:spcBef>
                <a:spcPts val="700"/>
              </a:spcBef>
              <a:defRPr b="0" sz="2000"/>
            </a:pPr>
          </a:p>
          <a:p>
            <a:pPr marR="65828" defTabSz="914400">
              <a:lnSpc>
                <a:spcPts val="2400"/>
              </a:lnSpc>
              <a:spcBef>
                <a:spcPts val="700"/>
              </a:spcBef>
              <a:defRPr b="0" sz="3000"/>
            </a:pPr>
            <a:r>
              <a:t>y=Xβ+ϵ</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2" name="Shape 36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3" name="Shape 3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4" name="Shape 3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5" name="Shape 3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6" name="Shape 366"/>
          <p:cNvSpPr/>
          <p:nvPr>
            <p:ph type="title"/>
          </p:nvPr>
        </p:nvSpPr>
        <p:spPr>
          <a:prstGeom prst="rect">
            <a:avLst/>
          </a:prstGeom>
        </p:spPr>
        <p:txBody>
          <a:bodyPr/>
          <a:lstStyle/>
          <a:p>
            <a:pPr/>
            <a:r>
              <a:t>LOGISTIC REGRESSION</a:t>
            </a:r>
          </a:p>
        </p:txBody>
      </p:sp>
      <p:sp>
        <p:nvSpPr>
          <p:cNvPr id="367" name="Shape 367"/>
          <p:cNvSpPr/>
          <p:nvPr/>
        </p:nvSpPr>
        <p:spPr>
          <a:xfrm>
            <a:off x="454024" y="1226372"/>
            <a:ext cx="845502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b="0" sz="2000"/>
            </a:pPr>
            <a:r>
              <a:t>If we only have a binary response variable (0 or 1) it might make sense… BUT we can have our estimated value of y &gt; 1 or y &lt; 0 … which doesn’t make sense.</a:t>
            </a:r>
          </a:p>
          <a:p>
            <a:pPr marL="259715" marR="65828" indent="-219075" algn="l" defTabSz="914400">
              <a:lnSpc>
                <a:spcPts val="2400"/>
              </a:lnSpc>
              <a:spcBef>
                <a:spcPts val="700"/>
              </a:spcBef>
              <a:buClr>
                <a:srgbClr val="000000"/>
              </a:buClr>
              <a:buSzPct val="69000"/>
              <a:buFont typeface="Lucida Grande"/>
              <a:buChar char="‣"/>
              <a:defRPr b="0" sz="2000"/>
            </a:pPr>
            <a:r>
              <a:t>What of the case where we have more than one class? Linear regression cannot easily handle these cases.</a:t>
            </a:r>
          </a:p>
          <a:p>
            <a:pPr marL="259715" marR="65828" indent="-219075" algn="l" defTabSz="914400">
              <a:lnSpc>
                <a:spcPts val="2400"/>
              </a:lnSpc>
              <a:spcBef>
                <a:spcPts val="700"/>
              </a:spcBef>
              <a:buClr>
                <a:srgbClr val="000000"/>
              </a:buClr>
              <a:buSzPct val="69000"/>
              <a:buFont typeface="Lucida Grande"/>
              <a:buChar char="‣"/>
              <a:defRPr b="0" sz="2000"/>
            </a:pPr>
            <a:r>
              <a:t>We want a classification method that can handle these cases and give us results we can easily interpret.</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0" name="Shape 3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1" name="Shape 3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2" name="Shape 3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3" name="Shape 37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4" name="Shape 374"/>
          <p:cNvSpPr/>
          <p:nvPr>
            <p:ph type="title"/>
          </p:nvPr>
        </p:nvSpPr>
        <p:spPr>
          <a:prstGeom prst="rect">
            <a:avLst/>
          </a:prstGeom>
        </p:spPr>
        <p:txBody>
          <a:bodyPr/>
          <a:lstStyle/>
          <a:p>
            <a:pPr/>
            <a:r>
              <a:t>TRAINING ERROR</a:t>
            </a:r>
          </a:p>
        </p:txBody>
      </p:sp>
      <p:sp>
        <p:nvSpPr>
          <p:cNvPr id="375" name="Shape 375"/>
          <p:cNvSpPr/>
          <p:nvPr/>
        </p:nvSpPr>
        <p:spPr>
          <a:xfrm>
            <a:off x="623608" y="1534530"/>
            <a:ext cx="6592774" cy="38709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3000">
                <a:uFillTx/>
              </a:defRPr>
            </a:pPr>
            <a:r>
              <a:rPr i="1"/>
              <a:t>Q: What’s wrong with training error?</a:t>
            </a:r>
            <a:endParaRPr i="1"/>
          </a:p>
          <a:p>
            <a:pPr algn="l" defTabSz="914400">
              <a:lnSpc>
                <a:spcPct val="120000"/>
              </a:lnSpc>
              <a:defRPr b="0" sz="2000">
                <a:uFillTx/>
              </a:defRPr>
            </a:pPr>
            <a:endParaRPr i="1"/>
          </a:p>
          <a:p>
            <a:pPr algn="l" defTabSz="914400">
              <a:lnSpc>
                <a:spcPct val="120000"/>
              </a:lnSpc>
              <a:defRPr b="0" sz="2000">
                <a:uFillTx/>
              </a:defRPr>
            </a:pPr>
            <a:r>
              <a:rPr i="1"/>
              <a:t>Thought experiment:</a:t>
            </a:r>
            <a:endParaRPr i="1"/>
          </a:p>
          <a:p>
            <a:pPr algn="l" defTabSz="914400">
              <a:lnSpc>
                <a:spcPct val="120000"/>
              </a:lnSpc>
              <a:defRPr b="0" sz="2000">
                <a:uFillTx/>
              </a:defRPr>
            </a:pPr>
          </a:p>
          <a:p>
            <a:pPr algn="l" defTabSz="914400">
              <a:lnSpc>
                <a:spcPct val="120000"/>
              </a:lnSpc>
              <a:defRPr b="0" sz="2000">
                <a:uFillTx/>
              </a:defRPr>
            </a:pPr>
            <a:r>
              <a:rPr i="1"/>
              <a:t>Suppose we train our model using the entire dataset.</a:t>
            </a:r>
          </a:p>
          <a:p>
            <a:pPr algn="l" defTabSz="914400">
              <a:lnSpc>
                <a:spcPct val="120000"/>
              </a:lnSpc>
              <a:defRPr b="0" sz="2000">
                <a:uFillTx/>
              </a:defRPr>
            </a:pPr>
          </a:p>
          <a:p>
            <a:pPr algn="l" defTabSz="914400">
              <a:lnSpc>
                <a:spcPct val="120000"/>
              </a:lnSpc>
              <a:defRPr b="0" sz="2000">
                <a:uFillTx/>
              </a:defRPr>
            </a:pPr>
            <a:r>
              <a:rPr i="1"/>
              <a:t>Q: How low can we push the training error?</a:t>
            </a:r>
          </a:p>
          <a:p>
            <a:pPr marL="342900" indent="-342900" algn="l" defTabSz="914400">
              <a:lnSpc>
                <a:spcPct val="120000"/>
              </a:lnSpc>
              <a:buSzPct val="100000"/>
              <a:buFont typeface="Helvetica"/>
              <a:buChar char="-"/>
              <a:defRPr b="0" sz="2000">
                <a:uFillTx/>
              </a:defRPr>
            </a:pPr>
            <a:r>
              <a:rPr i="1"/>
              <a:t>We can make the model arbitrarily complex (effectively</a:t>
            </a:r>
            <a:br>
              <a:rPr i="1"/>
            </a:br>
            <a:r>
              <a:rPr i="1"/>
              <a:t>“memorizing” the entire training set).</a:t>
            </a:r>
          </a:p>
          <a:p>
            <a:pPr algn="l" defTabSz="914400">
              <a:lnSpc>
                <a:spcPct val="120000"/>
              </a:lnSpc>
              <a:defRPr b="0" sz="2000">
                <a:uFillTx/>
              </a:defRPr>
            </a:pPr>
            <a:r>
              <a:rPr i="1"/>
              <a:t>A: Down to zero!</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5">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375">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375">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375">
                                            <p:txEl>
                                              <p:pRg st="5" end="5"/>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37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7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7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75"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8" name="Shape 3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9" name="Shape 3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0" name="Shape 3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1" name="Shape 38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2" name="Shape 382"/>
          <p:cNvSpPr/>
          <p:nvPr>
            <p:ph type="title"/>
          </p:nvPr>
        </p:nvSpPr>
        <p:spPr>
          <a:prstGeom prst="rect">
            <a:avLst/>
          </a:prstGeom>
        </p:spPr>
        <p:txBody>
          <a:bodyPr/>
          <a:lstStyle/>
          <a:p>
            <a:pPr/>
            <a:r>
              <a:t>TRAINING ERROR</a:t>
            </a:r>
          </a:p>
        </p:txBody>
      </p:sp>
      <p:pic>
        <p:nvPicPr>
          <p:cNvPr id="383" name="image8.png"/>
          <p:cNvPicPr>
            <a:picLocks noChangeAspect="1"/>
          </p:cNvPicPr>
          <p:nvPr/>
        </p:nvPicPr>
        <p:blipFill>
          <a:blip r:embed="rId2">
            <a:extLst/>
          </a:blip>
          <a:stretch>
            <a:fillRect/>
          </a:stretch>
        </p:blipFill>
        <p:spPr>
          <a:xfrm>
            <a:off x="757237" y="1219200"/>
            <a:ext cx="7848601" cy="3532803"/>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2000">
                <a:uFillTx/>
              </a:defRPr>
            </a:pPr>
            <a:r>
              <a:rPr i="1"/>
              <a:t>Q: How can we make a model that generalizes well?</a:t>
            </a:r>
          </a:p>
          <a:p>
            <a:pPr algn="l" defTabSz="914400">
              <a:lnSpc>
                <a:spcPct val="120000"/>
              </a:lnSpc>
              <a:defRPr b="0" sz="2000">
                <a:uFillTx/>
              </a:defRPr>
            </a:pPr>
            <a:r>
              <a:rPr i="1"/>
              <a:t> 1)  split dataset</a:t>
            </a:r>
          </a:p>
          <a:p>
            <a:pPr algn="l" defTabSz="914400">
              <a:lnSpc>
                <a:spcPct val="120000"/>
              </a:lnSpc>
              <a:defRPr b="0" sz="2000">
                <a:uFillTx/>
              </a:defRPr>
            </a:pPr>
            <a:r>
              <a:rPr i="1"/>
              <a:t> 2)  train model</a:t>
            </a:r>
          </a:p>
          <a:p>
            <a:pPr algn="l" defTabSz="914400">
              <a:lnSpc>
                <a:spcPct val="120000"/>
              </a:lnSpc>
              <a:defRPr b="0" sz="2000">
                <a:uFillTx/>
              </a:defRPr>
            </a:pPr>
            <a:r>
              <a:rPr i="1"/>
              <a:t> 3)  test model</a:t>
            </a:r>
          </a:p>
          <a:p>
            <a:pPr algn="l" defTabSz="914400">
              <a:lnSpc>
                <a:spcPct val="120000"/>
              </a:lnSpc>
              <a:defRPr b="0" sz="2000">
                <a:uFillTx/>
              </a:defRPr>
            </a:pPr>
            <a:r>
              <a:rPr i="1"/>
              <a:t> 4)  parameter tuning</a:t>
            </a:r>
            <a:endParaRPr i="1"/>
          </a:p>
          <a:p>
            <a:pPr algn="l" defTabSz="914400">
              <a:lnSpc>
                <a:spcPct val="120000"/>
              </a:lnSpc>
              <a:defRPr b="0" sz="2000">
                <a:uFillTx/>
              </a:defRPr>
            </a:pPr>
            <a:r>
              <a:rPr i="1"/>
              <a:t> 5)  choose best model</a:t>
            </a:r>
            <a:endParaRPr i="1"/>
          </a:p>
          <a:p>
            <a:pPr algn="l" defTabSz="914400">
              <a:lnSpc>
                <a:spcPct val="120000"/>
              </a:lnSpc>
              <a:defRPr b="0" sz="2000">
                <a:uFillTx/>
              </a:defRPr>
            </a:pPr>
            <a:r>
              <a:rPr i="1"/>
              <a:t> 6)  train on </a:t>
            </a:r>
            <a:r>
              <a:rPr b="1" i="1"/>
              <a:t>all</a:t>
            </a:r>
            <a:r>
              <a:rPr i="1"/>
              <a:t> data</a:t>
            </a:r>
          </a:p>
          <a:p>
            <a:pPr algn="l" defTabSz="914400">
              <a:lnSpc>
                <a:spcPct val="120000"/>
              </a:lnSpc>
              <a:defRPr b="0" sz="2000">
                <a:uFillTx/>
              </a:defRPr>
            </a:pPr>
            <a:r>
              <a:rPr i="1"/>
              <a:t> 7)  make predictions</a:t>
            </a:r>
          </a:p>
          <a:p>
            <a:pPr algn="l" defTabSz="914400">
              <a:lnSpc>
                <a:spcPct val="120000"/>
              </a:lnSpc>
              <a:defRPr b="0" sz="2000">
                <a:uFillTx/>
              </a:defRPr>
            </a:pPr>
            <a:r>
              <a:rPr i="1"/>
              <a:t>      on new data</a:t>
            </a:r>
          </a:p>
        </p:txBody>
      </p:sp>
      <p:pic>
        <p:nvPicPr>
          <p:cNvPr id="386"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387" name="Shape 387"/>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388" name="Shape 388"/>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389" name="Shape 389"/>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b="0" sz="1200">
                <a:uFillTx/>
              </a:defRPr>
            </a:pPr>
          </a:p>
        </p:txBody>
      </p:sp>
      <p:sp>
        <p:nvSpPr>
          <p:cNvPr id="390" name="Shape 390"/>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b="0" sz="1200">
                <a:uFillTx/>
              </a:defRPr>
            </a:pPr>
          </a:p>
        </p:txBody>
      </p:sp>
      <p:pic>
        <p:nvPicPr>
          <p:cNvPr id="391"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392" name="Shape 392"/>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393" name="Shape 393"/>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394" name="Shape 394"/>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b="0" sz="1200">
                <a:uFillTx/>
              </a:defRPr>
            </a:pPr>
          </a:p>
        </p:txBody>
      </p:sp>
      <p:pic>
        <p:nvPicPr>
          <p:cNvPr id="395"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396" name="Shape 396"/>
          <p:cNvSpPr/>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new data</a:t>
            </a:r>
          </a:p>
        </p:txBody>
      </p:sp>
      <p:grpSp>
        <p:nvGrpSpPr>
          <p:cNvPr id="400" name="Group 400"/>
          <p:cNvGrpSpPr/>
          <p:nvPr/>
        </p:nvGrpSpPr>
        <p:grpSpPr>
          <a:xfrm>
            <a:off x="7654924" y="2019300"/>
            <a:ext cx="1463676" cy="1752981"/>
            <a:chOff x="0" y="0"/>
            <a:chExt cx="1463675" cy="1752980"/>
          </a:xfrm>
        </p:grpSpPr>
        <p:pic>
          <p:nvPicPr>
            <p:cNvPr id="397" name="image6.png"/>
            <p:cNvPicPr>
              <a:picLocks noChangeAspect="1"/>
            </p:cNvPicPr>
            <p:nvPr/>
          </p:nvPicPr>
          <p:blipFill>
            <a:blip r:embed="rId5">
              <a:extLst/>
            </a:blip>
            <a:stretch>
              <a:fillRect/>
            </a:stretch>
          </p:blipFill>
          <p:spPr>
            <a:xfrm>
              <a:off x="0" y="0"/>
              <a:ext cx="1463675" cy="1752981"/>
            </a:xfrm>
            <a:prstGeom prst="rect">
              <a:avLst/>
            </a:prstGeom>
            <a:ln w="12700" cap="flat">
              <a:noFill/>
              <a:miter lim="400000"/>
            </a:ln>
            <a:effectLst/>
          </p:spPr>
        </p:pic>
        <p:sp>
          <p:nvSpPr>
            <p:cNvPr id="398" name="Shape 398"/>
            <p:cNvSpPr/>
            <p:nvPr/>
          </p:nvSpPr>
          <p:spPr>
            <a:xfrm>
              <a:off x="118923" y="109775"/>
              <a:ext cx="120753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99" name="Shape 399"/>
            <p:cNvSpPr/>
            <p:nvPr/>
          </p:nvSpPr>
          <p:spPr>
            <a:xfrm>
              <a:off x="118923" y="301883"/>
              <a:ext cx="1207532" cy="1255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b="0" sz="4200">
                  <a:uFillTx/>
                  <a:latin typeface="+mn-lt"/>
                  <a:ea typeface="+mn-ea"/>
                  <a:cs typeface="+mn-cs"/>
                  <a:sym typeface="Gill Sans"/>
                </a:defRPr>
              </a:pPr>
              <a:r>
                <a:rPr sz="900">
                  <a:latin typeface="News706 BT"/>
                  <a:ea typeface="News706 BT"/>
                  <a:cs typeface="News706 BT"/>
                  <a:sym typeface="News706 BT"/>
                </a:rPr>
                <a:t>This new data is called </a:t>
              </a:r>
              <a:r>
                <a:rPr i="1" sz="900">
                  <a:latin typeface="News706 BT"/>
                  <a:ea typeface="News706 BT"/>
                  <a:cs typeface="News706 BT"/>
                  <a:sym typeface="News706 BT"/>
                </a:rPr>
                <a:t>out of sample </a:t>
              </a:r>
              <a:r>
                <a:rPr sz="900">
                  <a:latin typeface="News706 BT"/>
                  <a:ea typeface="News706 BT"/>
                  <a:cs typeface="News706 BT"/>
                  <a:sym typeface="News706 BT"/>
                </a:rPr>
                <a:t>data. We don’t know the labels for these OOS records!</a:t>
              </a:r>
            </a:p>
            <a:p>
              <a:pPr algn="l" defTabSz="914400">
                <a:lnSpc>
                  <a:spcPts val="1100"/>
                </a:lnSpc>
                <a:defRPr b="0" sz="900">
                  <a:uFillTx/>
                  <a:latin typeface="+mn-lt"/>
                  <a:ea typeface="+mn-ea"/>
                  <a:cs typeface="+mn-cs"/>
                  <a:sym typeface="Gill Sans"/>
                </a:defRPr>
              </a:pPr>
            </a:p>
            <a:p>
              <a:pPr algn="l" defTabSz="914400">
                <a:lnSpc>
                  <a:spcPts val="1100"/>
                </a:lnSpc>
                <a:defRPr b="0" sz="900">
                  <a:uFillTx/>
                  <a:latin typeface="+mn-lt"/>
                  <a:ea typeface="+mn-ea"/>
                  <a:cs typeface="+mn-cs"/>
                  <a:sym typeface="Gill Sans"/>
                </a:defRPr>
              </a:pPr>
              <a:r>
                <a:rPr>
                  <a:latin typeface="News706 BT"/>
                  <a:ea typeface="News706 BT"/>
                  <a:cs typeface="News706 BT"/>
                  <a:sym typeface="News706 BT"/>
                </a:rPr>
                <a:t>We want to estimate OOS prediction error so we know what to expect from our model.</a:t>
              </a:r>
            </a:p>
          </p:txBody>
        </p:sp>
      </p:grpSp>
      <p:sp>
        <p:nvSpPr>
          <p:cNvPr id="401" name="Shape 401"/>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402" name="Shape 402"/>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nvSpPr>
        <p:spPr>
          <a:xfrm>
            <a:off x="263524" y="1104899"/>
            <a:ext cx="8909984" cy="28041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3000">
                <a:uFillTx/>
              </a:defRPr>
            </a:pPr>
            <a:r>
              <a:rPr i="1"/>
              <a:t>Steps for K-fold cross-validation:</a:t>
            </a:r>
          </a:p>
          <a:p>
            <a:pPr algn="l" defTabSz="914400">
              <a:lnSpc>
                <a:spcPct val="120000"/>
              </a:lnSpc>
              <a:defRPr b="0" sz="2200">
                <a:uFillTx/>
              </a:defRPr>
            </a:pPr>
            <a:endParaRPr i="1"/>
          </a:p>
          <a:p>
            <a:pPr marL="352777" indent="-352777" algn="l" defTabSz="914400">
              <a:lnSpc>
                <a:spcPct val="120000"/>
              </a:lnSpc>
              <a:buSzPct val="100000"/>
              <a:buAutoNum type="arabicParenR" startAt="1"/>
              <a:defRPr b="0" sz="2000">
                <a:uFillTx/>
              </a:defRPr>
            </a:pPr>
            <a:r>
              <a:rPr i="1"/>
              <a:t>Randomly split the dataset into K equal partitions. </a:t>
            </a:r>
            <a:endParaRPr i="1"/>
          </a:p>
          <a:p>
            <a:pPr marL="352777" indent="-352777" algn="l" defTabSz="914400">
              <a:lnSpc>
                <a:spcPct val="120000"/>
              </a:lnSpc>
              <a:buSzPct val="100000"/>
              <a:buAutoNum type="arabicParenR" startAt="1"/>
              <a:defRPr b="0" sz="2000">
                <a:uFillTx/>
              </a:defRPr>
            </a:pPr>
            <a:r>
              <a:rPr i="1"/>
              <a:t>Use partition 1 as test set &amp; union of other partitions as training set.</a:t>
            </a:r>
            <a:endParaRPr i="1"/>
          </a:p>
          <a:p>
            <a:pPr marL="352777" indent="-352777" algn="l" defTabSz="914400">
              <a:lnSpc>
                <a:spcPct val="120000"/>
              </a:lnSpc>
              <a:buSzPct val="100000"/>
              <a:buAutoNum type="arabicParenR" startAt="1"/>
              <a:defRPr b="0" sz="2000">
                <a:uFillTx/>
              </a:defRPr>
            </a:pPr>
            <a:r>
              <a:rPr i="1"/>
              <a:t>Calculate test set error.</a:t>
            </a:r>
            <a:endParaRPr i="1"/>
          </a:p>
          <a:p>
            <a:pPr marL="352777" indent="-352777" algn="l" defTabSz="914400">
              <a:lnSpc>
                <a:spcPct val="120000"/>
              </a:lnSpc>
              <a:buSzPct val="100000"/>
              <a:buAutoNum type="arabicParenR" startAt="1"/>
              <a:defRPr b="0" sz="2000">
                <a:uFillTx/>
              </a:defRPr>
            </a:pPr>
            <a:r>
              <a:rPr i="1"/>
              <a:t>Repeat steps 2-3 using a different partition as the test set at each iteration.</a:t>
            </a:r>
          </a:p>
          <a:p>
            <a:pPr algn="l" defTabSz="914400">
              <a:lnSpc>
                <a:spcPct val="120000"/>
              </a:lnSpc>
              <a:defRPr b="0" sz="2000">
                <a:uFillTx/>
              </a:defRPr>
            </a:pPr>
            <a:r>
              <a:rPr i="1"/>
              <a:t>5)  Take the average test set error as the estimate of OOS accuracy.</a:t>
            </a:r>
          </a:p>
        </p:txBody>
      </p:sp>
      <p:sp>
        <p:nvSpPr>
          <p:cNvPr id="405" name="Shape 405"/>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CROSS VALIDATION</a:t>
            </a:r>
          </a:p>
        </p:txBody>
      </p:sp>
      <p:sp>
        <p:nvSpPr>
          <p:cNvPr id="406" name="Shape 406"/>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40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40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40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40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04"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nvSpPr>
        <p:spPr>
          <a:xfrm>
            <a:off x="535938" y="4891325"/>
            <a:ext cx="696658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0" sz="800">
                <a:uFillTx/>
                <a:latin typeface="News706 BT"/>
                <a:ea typeface="News706 BT"/>
                <a:cs typeface="News706 BT"/>
                <a:sym typeface="News706 BT"/>
              </a:defRPr>
            </a:lvl1pPr>
          </a:lstStyle>
          <a:p>
            <a:pPr>
              <a:defRPr>
                <a:latin typeface="+mn-lt"/>
                <a:ea typeface="+mn-ea"/>
                <a:cs typeface="+mn-cs"/>
                <a:sym typeface="Gill Sans"/>
              </a:defRPr>
            </a:pPr>
            <a:r>
              <a:rPr>
                <a:latin typeface="News706 BT"/>
                <a:ea typeface="News706 BT"/>
                <a:cs typeface="News706 BT"/>
                <a:sym typeface="News706 BT"/>
              </a:rPr>
              <a:t>Source: http://nbviewer.ipython.org/github/fonnesbeck/Bios366/blob/master/notebooks/Section6_3-Model-Selection-and-Validation.ipynb</a:t>
            </a:r>
          </a:p>
        </p:txBody>
      </p:sp>
      <p:pic>
        <p:nvPicPr>
          <p:cNvPr id="409" name="image14.png"/>
          <p:cNvPicPr>
            <a:picLocks noChangeAspect="1"/>
          </p:cNvPicPr>
          <p:nvPr/>
        </p:nvPicPr>
        <p:blipFill>
          <a:blip r:embed="rId2">
            <a:extLst/>
          </a:blip>
          <a:stretch>
            <a:fillRect/>
          </a:stretch>
        </p:blipFill>
        <p:spPr>
          <a:xfrm>
            <a:off x="496887" y="1200249"/>
            <a:ext cx="8529638" cy="2419251"/>
          </a:xfrm>
          <a:prstGeom prst="rect">
            <a:avLst/>
          </a:prstGeom>
          <a:ln w="12700">
            <a:miter lim="400000"/>
          </a:ln>
        </p:spPr>
      </p:pic>
      <p:sp>
        <p:nvSpPr>
          <p:cNvPr id="410" name="Shape 410"/>
          <p:cNvSpPr/>
          <p:nvPr/>
        </p:nvSpPr>
        <p:spPr>
          <a:xfrm>
            <a:off x="720724" y="3752046"/>
            <a:ext cx="761409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0" i="1" sz="2000">
                <a:uFillTx/>
              </a:defRPr>
            </a:lvl1pPr>
          </a:lstStyle>
          <a:p>
            <a:pPr>
              <a:defRPr i="0"/>
            </a:pPr>
            <a:r>
              <a:rPr i="1"/>
              <a:t>5-fold cross-validation: red = training folds, blue = test fold</a:t>
            </a:r>
          </a:p>
        </p:txBody>
      </p:sp>
      <p:sp>
        <p:nvSpPr>
          <p:cNvPr id="411" name="Shape 411"/>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CROSS VALIDATION</a:t>
            </a:r>
          </a:p>
        </p:txBody>
      </p:sp>
      <p:sp>
        <p:nvSpPr>
          <p:cNvPr id="412" name="Shape 412"/>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BIAS - VARIANCE TRADEOFF</a:t>
            </a:r>
          </a:p>
        </p:txBody>
      </p:sp>
      <p:pic>
        <p:nvPicPr>
          <p:cNvPr id="415" name="pasted-image.png"/>
          <p:cNvPicPr>
            <a:picLocks noChangeAspect="1"/>
          </p:cNvPicPr>
          <p:nvPr/>
        </p:nvPicPr>
        <p:blipFill>
          <a:blip r:embed="rId2">
            <a:extLst/>
          </a:blip>
          <a:stretch>
            <a:fillRect/>
          </a:stretch>
        </p:blipFill>
        <p:spPr>
          <a:xfrm>
            <a:off x="2404683" y="1103540"/>
            <a:ext cx="4553709" cy="4154260"/>
          </a:xfrm>
          <a:prstGeom prst="rect">
            <a:avLst/>
          </a:prstGeom>
          <a:ln w="25400"/>
        </p:spPr>
      </p:pic>
      <p:sp>
        <p:nvSpPr>
          <p:cNvPr id="416" name="Shape 416"/>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
        <p:nvSpPr>
          <p:cNvPr id="417" name="Shape 417"/>
          <p:cNvSpPr/>
          <p:nvPr/>
        </p:nvSpPr>
        <p:spPr>
          <a:xfrm>
            <a:off x="8601075" y="526256"/>
            <a:ext cx="323752"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lgn="l" defTabSz="457200">
              <a:defRPr>
                <a:uFillTx/>
                <a:latin typeface="Trebuchet MS"/>
                <a:ea typeface="Trebuchet MS"/>
                <a:cs typeface="Trebuchet MS"/>
                <a:sym typeface="Trebuchet MS"/>
              </a:defRPr>
            </a:pPr>
            <a:fld id="{86CB4B4D-7CA3-9044-876B-883B54F8677D}" type="slidenum"/>
            <a:r>
              <a:t>￼</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9" name="pasted-image.png"/>
          <p:cNvPicPr>
            <a:picLocks noChangeAspect="1"/>
          </p:cNvPicPr>
          <p:nvPr/>
        </p:nvPicPr>
        <p:blipFill>
          <a:blip r:embed="rId2">
            <a:extLst/>
          </a:blip>
          <a:stretch>
            <a:fillRect/>
          </a:stretch>
        </p:blipFill>
        <p:spPr>
          <a:xfrm>
            <a:off x="1557337" y="1136650"/>
            <a:ext cx="6248401" cy="3924300"/>
          </a:xfrm>
          <a:prstGeom prst="rect">
            <a:avLst/>
          </a:prstGeom>
          <a:ln w="25400"/>
        </p:spPr>
      </p:pic>
      <p:sp>
        <p:nvSpPr>
          <p:cNvPr id="420" name="Shape 420"/>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BIAS - VARIANCE TRADEOFF</a:t>
            </a:r>
          </a:p>
        </p:txBody>
      </p:sp>
      <p:sp>
        <p:nvSpPr>
          <p:cNvPr id="421" name="Shape 42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BIAS - VARIANCE TRADEOFF</a:t>
            </a:r>
          </a:p>
        </p:txBody>
      </p:sp>
      <p:pic>
        <p:nvPicPr>
          <p:cNvPr id="424" name="pasted-image.png"/>
          <p:cNvPicPr>
            <a:picLocks noChangeAspect="1"/>
          </p:cNvPicPr>
          <p:nvPr/>
        </p:nvPicPr>
        <p:blipFill>
          <a:blip r:embed="rId2">
            <a:extLst/>
          </a:blip>
          <a:stretch>
            <a:fillRect/>
          </a:stretch>
        </p:blipFill>
        <p:spPr>
          <a:xfrm>
            <a:off x="2018960" y="983218"/>
            <a:ext cx="5325155" cy="4249182"/>
          </a:xfrm>
          <a:prstGeom prst="rect">
            <a:avLst/>
          </a:prstGeom>
          <a:ln w="25400"/>
        </p:spPr>
      </p:pic>
      <p:sp>
        <p:nvSpPr>
          <p:cNvPr id="425" name="Shape 425"/>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06" name="Shape 20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07" name="Shape 207"/>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REVIEW</a:t>
            </a:r>
          </a:p>
        </p:txBody>
      </p:sp>
      <p:sp>
        <p:nvSpPr>
          <p:cNvPr id="208" name="Shape 208"/>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28" name="Shape 42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29" name="Shape 429"/>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REVIEW - WEEK 4</a:t>
            </a:r>
          </a:p>
        </p:txBody>
      </p:sp>
      <p:sp>
        <p:nvSpPr>
          <p:cNvPr id="430" name="Shape 430"/>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Shape 43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3" name="Shape 43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4" name="Shape 43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5" name="Shape 43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6" name="Shape 43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7" name="Shape 437"/>
          <p:cNvSpPr/>
          <p:nvPr>
            <p:ph type="title"/>
          </p:nvPr>
        </p:nvSpPr>
        <p:spPr>
          <a:prstGeom prst="rect">
            <a:avLst/>
          </a:prstGeom>
        </p:spPr>
        <p:txBody>
          <a:bodyPr/>
          <a:lstStyle/>
          <a:p>
            <a:pPr/>
            <a:r>
              <a:t>AGENDA</a:t>
            </a:r>
          </a:p>
        </p:txBody>
      </p:sp>
      <p:sp>
        <p:nvSpPr>
          <p:cNvPr id="438" name="Shape 438"/>
          <p:cNvSpPr/>
          <p:nvPr>
            <p:ph type="body" idx="1"/>
          </p:nvPr>
        </p:nvSpPr>
        <p:spPr>
          <a:prstGeom prst="rect">
            <a:avLst/>
          </a:prstGeom>
        </p:spPr>
        <p:txBody>
          <a:bodyPr/>
          <a:lstStyle/>
          <a:p>
            <a:pPr marL="352777" indent="-352777">
              <a:buClrTx/>
              <a:buSzPct val="100000"/>
              <a:buFontTx/>
              <a:buAutoNum type="arabicPeriod" startAt="1"/>
            </a:pPr>
            <a:r>
              <a:t>GUEST SPEAKER - Rainer Hillermann !</a:t>
            </a:r>
          </a:p>
          <a:p>
            <a:pPr marL="352777" indent="-352777">
              <a:buClrTx/>
              <a:buSzPct val="100000"/>
              <a:buFontTx/>
              <a:buAutoNum type="arabicPeriod" startAt="1"/>
            </a:pPr>
            <a:r>
              <a:t>Motivation / Review</a:t>
            </a:r>
          </a:p>
          <a:p>
            <a:pPr marL="352777" indent="-352777">
              <a:buClrTx/>
              <a:buSzPct val="100000"/>
              <a:buFontTx/>
              <a:buAutoNum type="arabicPeriod" startAt="1"/>
            </a:pPr>
            <a:r>
              <a:t>What is Regularization?</a:t>
            </a:r>
          </a:p>
          <a:p>
            <a:pPr marL="352777" indent="-352777">
              <a:buClrTx/>
              <a:buSzPct val="100000"/>
              <a:buFontTx/>
              <a:buAutoNum type="arabicPeriod" startAt="1"/>
            </a:pPr>
            <a:r>
              <a:t>Why use Regularization</a:t>
            </a:r>
          </a:p>
          <a:p>
            <a:pPr marL="352777" indent="-352777">
              <a:buClrTx/>
              <a:buSzPct val="100000"/>
              <a:buFontTx/>
              <a:buAutoNum type="arabicPeriod" startAt="1"/>
            </a:pPr>
            <a:r>
              <a:t>Lab</a:t>
            </a:r>
          </a:p>
          <a:p>
            <a:pPr marL="352777" indent="-352777">
              <a:buClrTx/>
              <a:buSzPct val="100000"/>
              <a:buFontTx/>
              <a:buAutoNum type="arabicPeriod" startAt="1"/>
            </a:pPr>
            <a:r>
              <a:t>Discussion</a:t>
            </a:r>
          </a:p>
        </p:txBody>
      </p:sp>
      <p:pic>
        <p:nvPicPr>
          <p:cNvPr id="439" name="pasted-image.png"/>
          <p:cNvPicPr>
            <a:picLocks noChangeAspect="1"/>
          </p:cNvPicPr>
          <p:nvPr/>
        </p:nvPicPr>
        <p:blipFill>
          <a:blip r:embed="rId2">
            <a:extLst/>
          </a:blip>
          <a:stretch>
            <a:fillRect/>
          </a:stretch>
        </p:blipFill>
        <p:spPr>
          <a:xfrm>
            <a:off x="4434" y="-38037"/>
            <a:ext cx="9354207" cy="5587937"/>
          </a:xfrm>
          <a:prstGeom prst="rect">
            <a:avLst/>
          </a:prstGeom>
          <a:ln w="25400"/>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2" name="Shape 44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3" name="Shape 4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4" name="Shape 4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5" name="Shape 44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6" name="Shape 446"/>
          <p:cNvSpPr/>
          <p:nvPr>
            <p:ph type="title"/>
          </p:nvPr>
        </p:nvSpPr>
        <p:spPr>
          <a:prstGeom prst="rect">
            <a:avLst/>
          </a:prstGeom>
        </p:spPr>
        <p:txBody>
          <a:bodyPr/>
          <a:lstStyle/>
          <a:p>
            <a:pPr/>
            <a:r>
              <a:t>SUBSET SELECTION</a:t>
            </a:r>
          </a:p>
        </p:txBody>
      </p:sp>
      <p:sp>
        <p:nvSpPr>
          <p:cNvPr id="447" name="Shape 447"/>
          <p:cNvSpPr/>
          <p:nvPr/>
        </p:nvSpPr>
        <p:spPr>
          <a:xfrm>
            <a:off x="454024" y="1429572"/>
            <a:ext cx="8455027" cy="28536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pPr>
            <a:r>
              <a:t>We could fit a separate linear regression model for every combination of our features.</a:t>
            </a:r>
          </a:p>
          <a:p>
            <a:pPr marR="65828" algn="l" defTabSz="914400">
              <a:lnSpc>
                <a:spcPts val="2400"/>
              </a:lnSpc>
              <a:spcBef>
                <a:spcPts val="700"/>
              </a:spcBef>
              <a:defRPr b="0" sz="2000"/>
            </a:pPr>
          </a:p>
          <a:p>
            <a:pPr marR="65828" algn="l" defTabSz="914400">
              <a:lnSpc>
                <a:spcPts val="2400"/>
              </a:lnSpc>
              <a:spcBef>
                <a:spcPts val="700"/>
              </a:spcBef>
              <a:defRPr b="0" sz="2000"/>
            </a:pPr>
            <a:r>
              <a:t>But what happens when we have a large number of features?</a:t>
            </a:r>
          </a:p>
          <a:p>
            <a:pPr marR="65828" algn="l" defTabSz="914400">
              <a:lnSpc>
                <a:spcPts val="2400"/>
              </a:lnSpc>
              <a:spcBef>
                <a:spcPts val="700"/>
              </a:spcBef>
              <a:defRPr b="0" sz="2000"/>
            </a:pPr>
          </a:p>
          <a:p>
            <a:pPr marR="65828" algn="l" defTabSz="914400">
              <a:lnSpc>
                <a:spcPts val="2400"/>
              </a:lnSpc>
              <a:spcBef>
                <a:spcPts val="700"/>
              </a:spcBef>
              <a:defRPr b="0" sz="2000"/>
            </a:pPr>
            <a:r>
              <a:t>Computation time becomes a factor and we also need to consider that as we include more features we are increasing the chance we include a variable that doesn’t add any predictive power for future data. </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0" name="Shape 45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1" name="Shape 45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2" name="Shape 45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3" name="Shape 4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Shape 454"/>
          <p:cNvSpPr/>
          <p:nvPr>
            <p:ph type="title"/>
          </p:nvPr>
        </p:nvSpPr>
        <p:spPr>
          <a:prstGeom prst="rect">
            <a:avLst/>
          </a:prstGeom>
        </p:spPr>
        <p:txBody>
          <a:bodyPr/>
          <a:lstStyle/>
          <a:p>
            <a:pPr/>
            <a:r>
              <a:t>HOW DOES REGULARIZATION WORK?</a:t>
            </a:r>
          </a:p>
        </p:txBody>
      </p:sp>
      <p:sp>
        <p:nvSpPr>
          <p:cNvPr id="455" name="Shape 455"/>
          <p:cNvSpPr/>
          <p:nvPr/>
        </p:nvSpPr>
        <p:spPr>
          <a:xfrm>
            <a:off x="454024" y="1429572"/>
            <a:ext cx="8455027" cy="31648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pPr>
          </a:p>
          <a:p>
            <a:pPr marL="186689" marR="65828" indent="-146050" algn="l" defTabSz="914400">
              <a:lnSpc>
                <a:spcPts val="2400"/>
              </a:lnSpc>
              <a:spcBef>
                <a:spcPts val="700"/>
              </a:spcBef>
              <a:buClr>
                <a:srgbClr val="000000"/>
              </a:buClr>
              <a:buSzPct val="69000"/>
              <a:buFont typeface="Lucida Grande"/>
              <a:buChar char="‣"/>
              <a:defRPr b="0" sz="2000"/>
            </a:pPr>
            <a:r>
              <a:t>A tuning parameter lambda (or sometimes alpha) imposes a penalty on the size of coefficients.</a:t>
            </a:r>
          </a:p>
          <a:p>
            <a:pPr marL="186689" marR="65828" indent="-146050" algn="l" defTabSz="914400">
              <a:lnSpc>
                <a:spcPts val="2400"/>
              </a:lnSpc>
              <a:spcBef>
                <a:spcPts val="700"/>
              </a:spcBef>
              <a:buClr>
                <a:srgbClr val="000000"/>
              </a:buClr>
              <a:buSzPct val="69000"/>
              <a:buFont typeface="Lucida Grande"/>
              <a:buChar char="‣"/>
              <a:defRPr b="0" sz="2000"/>
            </a:pPr>
            <a:r>
              <a:t>Instead of minimizing the "loss function" (mean squared error), it minimizes the "loss plus penalty".</a:t>
            </a:r>
          </a:p>
          <a:p>
            <a:pPr marL="186689" marR="65828" indent="-146050" algn="l" defTabSz="914400">
              <a:lnSpc>
                <a:spcPts val="2400"/>
              </a:lnSpc>
              <a:spcBef>
                <a:spcPts val="700"/>
              </a:spcBef>
              <a:buClr>
                <a:srgbClr val="000000"/>
              </a:buClr>
              <a:buSzPct val="69000"/>
              <a:buFont typeface="Lucida Grande"/>
              <a:buChar char="‣"/>
              <a:defRPr b="0" sz="2000"/>
            </a:pPr>
            <a:r>
              <a:t>A tiny alpha imposes no penalty on the coefficient size, and is equivalent to a normal linear model.</a:t>
            </a:r>
          </a:p>
          <a:p>
            <a:pPr marL="186689" marR="65828" indent="-146050" algn="l" defTabSz="914400">
              <a:lnSpc>
                <a:spcPts val="2400"/>
              </a:lnSpc>
              <a:spcBef>
                <a:spcPts val="700"/>
              </a:spcBef>
              <a:buClr>
                <a:srgbClr val="000000"/>
              </a:buClr>
              <a:buSzPct val="69000"/>
              <a:buFont typeface="Lucida Grande"/>
              <a:buChar char="‣"/>
              <a:defRPr b="0" sz="2000"/>
            </a:pPr>
            <a:r>
              <a:t>Increasing the alpha penalizes the coefficients and shrinks them toward zero.</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8" name="Shape 4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9" name="Shape 45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0" name="Shape 46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1" name="Shape 46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2" name="Shape 462"/>
          <p:cNvSpPr/>
          <p:nvPr>
            <p:ph type="title"/>
          </p:nvPr>
        </p:nvSpPr>
        <p:spPr>
          <a:prstGeom prst="rect">
            <a:avLst/>
          </a:prstGeom>
        </p:spPr>
        <p:txBody>
          <a:bodyPr/>
          <a:lstStyle/>
          <a:p>
            <a:pPr/>
            <a:r>
              <a:t>RIDGE REGRESSION</a:t>
            </a:r>
          </a:p>
        </p:txBody>
      </p:sp>
      <p:sp>
        <p:nvSpPr>
          <p:cNvPr id="463" name="Shape 463"/>
          <p:cNvSpPr/>
          <p:nvPr/>
        </p:nvSpPr>
        <p:spPr>
          <a:xfrm>
            <a:off x="454024" y="1429572"/>
            <a:ext cx="8455027" cy="34410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pPr>
            <a:r>
              <a:t>Ridge Regression is similar to least squares, except we include a penalty term,</a:t>
            </a:r>
          </a:p>
          <a:p>
            <a:pPr marR="65828" algn="l" defTabSz="914400">
              <a:lnSpc>
                <a:spcPts val="2400"/>
              </a:lnSpc>
              <a:spcBef>
                <a:spcPts val="700"/>
              </a:spcBef>
              <a:defRPr b="0" sz="2000"/>
            </a:pPr>
          </a:p>
          <a:p>
            <a:pPr marR="65828" algn="l" defTabSz="914400">
              <a:lnSpc>
                <a:spcPts val="2400"/>
              </a:lnSpc>
              <a:spcBef>
                <a:spcPts val="700"/>
              </a:spcBef>
              <a:defRPr b="0" sz="2000"/>
            </a:pPr>
          </a:p>
          <a:p>
            <a:pPr marR="65828" algn="l" defTabSz="914400">
              <a:lnSpc>
                <a:spcPts val="2400"/>
              </a:lnSpc>
              <a:spcBef>
                <a:spcPts val="700"/>
              </a:spcBef>
              <a:defRPr b="0" sz="2000"/>
            </a:pPr>
          </a:p>
          <a:p>
            <a:pPr marR="65828" algn="l" defTabSz="914400">
              <a:lnSpc>
                <a:spcPts val="2400"/>
              </a:lnSpc>
              <a:spcBef>
                <a:spcPts val="700"/>
              </a:spcBef>
              <a:defRPr b="0" sz="2000"/>
            </a:pPr>
            <a:r>
              <a:t>the λ</a:t>
            </a:r>
            <a:r>
              <a:rPr sz="1200"/>
              <a:t> </a:t>
            </a:r>
            <a:r>
              <a:t>term is a tuning parameter. When it is zero we get least squares, </a:t>
            </a:r>
          </a:p>
          <a:p>
            <a:pPr marR="65828" algn="l" defTabSz="914400">
              <a:lnSpc>
                <a:spcPts val="2400"/>
              </a:lnSpc>
              <a:spcBef>
                <a:spcPts val="700"/>
              </a:spcBef>
              <a:defRPr b="0" sz="2000"/>
            </a:pPr>
            <a:r>
              <a:t>as it increases the term,               (the shrinkage penalty) has more of an </a:t>
            </a:r>
          </a:p>
          <a:p>
            <a:pPr marR="65828" algn="l" defTabSz="914400">
              <a:lnSpc>
                <a:spcPts val="2400"/>
              </a:lnSpc>
              <a:spcBef>
                <a:spcPts val="700"/>
              </a:spcBef>
              <a:defRPr b="0" sz="2000"/>
            </a:pPr>
          </a:p>
          <a:p>
            <a:pPr marR="65828" algn="l" defTabSz="914400">
              <a:lnSpc>
                <a:spcPts val="2400"/>
              </a:lnSpc>
              <a:spcBef>
                <a:spcPts val="700"/>
              </a:spcBef>
              <a:defRPr b="0" sz="2000"/>
            </a:pPr>
            <a:r>
              <a:t>impact and the coefficients will </a:t>
            </a:r>
            <a:r>
              <a:t>approach</a:t>
            </a:r>
            <a:r>
              <a:t> zero.</a:t>
            </a:r>
          </a:p>
        </p:txBody>
      </p:sp>
      <p:pic>
        <p:nvPicPr>
          <p:cNvPr id="464" name="pasted-image.png"/>
          <p:cNvPicPr>
            <a:picLocks noChangeAspect="1"/>
          </p:cNvPicPr>
          <p:nvPr/>
        </p:nvPicPr>
        <p:blipFill>
          <a:blip r:embed="rId2">
            <a:extLst/>
          </a:blip>
          <a:stretch>
            <a:fillRect/>
          </a:stretch>
        </p:blipFill>
        <p:spPr>
          <a:xfrm>
            <a:off x="1887537" y="2279650"/>
            <a:ext cx="5588001" cy="1028700"/>
          </a:xfrm>
          <a:prstGeom prst="rect">
            <a:avLst/>
          </a:prstGeom>
          <a:ln w="25400"/>
        </p:spPr>
      </p:pic>
      <p:pic>
        <p:nvPicPr>
          <p:cNvPr id="465" name="pasted-image.png"/>
          <p:cNvPicPr>
            <a:picLocks noChangeAspect="1"/>
          </p:cNvPicPr>
          <p:nvPr/>
        </p:nvPicPr>
        <p:blipFill>
          <a:blip r:embed="rId3">
            <a:extLst/>
          </a:blip>
          <a:stretch>
            <a:fillRect/>
          </a:stretch>
        </p:blipFill>
        <p:spPr>
          <a:xfrm>
            <a:off x="3360737" y="3630926"/>
            <a:ext cx="736601" cy="647701"/>
          </a:xfrm>
          <a:prstGeom prst="rect">
            <a:avLst/>
          </a:prstGeom>
          <a:ln w="25400"/>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8" name="Shape 4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9" name="Shape 4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70" name="Shape 4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71" name="Shape 47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2" name="Shape 472"/>
          <p:cNvSpPr/>
          <p:nvPr>
            <p:ph type="title"/>
          </p:nvPr>
        </p:nvSpPr>
        <p:spPr>
          <a:prstGeom prst="rect">
            <a:avLst/>
          </a:prstGeom>
        </p:spPr>
        <p:txBody>
          <a:bodyPr/>
          <a:lstStyle/>
          <a:p>
            <a:pPr/>
            <a:r>
              <a:t>LASSO REGRESSION</a:t>
            </a:r>
          </a:p>
        </p:txBody>
      </p:sp>
      <p:sp>
        <p:nvSpPr>
          <p:cNvPr id="473" name="Shape 473"/>
          <p:cNvSpPr/>
          <p:nvPr/>
        </p:nvSpPr>
        <p:spPr>
          <a:xfrm>
            <a:off x="454024" y="1429572"/>
            <a:ext cx="8455027" cy="34410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pPr>
            <a:r>
              <a:t>Lasso Regression is similar to Ridge Regression, except we have the absolute value of beta in our penalty term,</a:t>
            </a:r>
          </a:p>
          <a:p>
            <a:pPr marR="65828" algn="l" defTabSz="914400">
              <a:lnSpc>
                <a:spcPts val="2400"/>
              </a:lnSpc>
              <a:spcBef>
                <a:spcPts val="700"/>
              </a:spcBef>
              <a:defRPr b="0" sz="2000"/>
            </a:pPr>
          </a:p>
          <a:p>
            <a:pPr marR="65828" algn="l" defTabSz="914400">
              <a:lnSpc>
                <a:spcPts val="2400"/>
              </a:lnSpc>
              <a:spcBef>
                <a:spcPts val="700"/>
              </a:spcBef>
              <a:defRPr b="0" sz="2000"/>
            </a:pPr>
          </a:p>
          <a:p>
            <a:pPr marR="65828" algn="l" defTabSz="914400">
              <a:lnSpc>
                <a:spcPts val="2400"/>
              </a:lnSpc>
              <a:spcBef>
                <a:spcPts val="700"/>
              </a:spcBef>
              <a:defRPr b="0" sz="2000"/>
            </a:pPr>
          </a:p>
          <a:p>
            <a:pPr marR="65828" algn="l" defTabSz="914400">
              <a:lnSpc>
                <a:spcPts val="2400"/>
              </a:lnSpc>
              <a:spcBef>
                <a:spcPts val="700"/>
              </a:spcBef>
              <a:defRPr b="0" sz="2000"/>
            </a:pPr>
            <a:r>
              <a:t>the λ</a:t>
            </a:r>
            <a:r>
              <a:rPr sz="1200"/>
              <a:t> </a:t>
            </a:r>
            <a:r>
              <a:t>term is a tuning parameter. When it is zero we get least squares, </a:t>
            </a:r>
          </a:p>
          <a:p>
            <a:pPr marR="65828" algn="l" defTabSz="914400">
              <a:lnSpc>
                <a:spcPts val="2400"/>
              </a:lnSpc>
              <a:spcBef>
                <a:spcPts val="700"/>
              </a:spcBef>
              <a:defRPr b="0" sz="2000"/>
            </a:pPr>
            <a:r>
              <a:t>as it increases the term,               (the shrinkage penalty) has more of an </a:t>
            </a:r>
          </a:p>
          <a:p>
            <a:pPr marR="65828" algn="l" defTabSz="914400">
              <a:lnSpc>
                <a:spcPts val="2400"/>
              </a:lnSpc>
              <a:spcBef>
                <a:spcPts val="700"/>
              </a:spcBef>
              <a:defRPr b="0" sz="2000"/>
            </a:pPr>
          </a:p>
          <a:p>
            <a:pPr marR="65828" algn="l" defTabSz="914400">
              <a:lnSpc>
                <a:spcPts val="2400"/>
              </a:lnSpc>
              <a:spcBef>
                <a:spcPts val="700"/>
              </a:spcBef>
              <a:defRPr b="0" sz="2000"/>
            </a:pPr>
            <a:r>
              <a:t>impact and the coefficients will </a:t>
            </a:r>
            <a:r>
              <a:t>equal</a:t>
            </a:r>
            <a:r>
              <a:t> zero.</a:t>
            </a:r>
          </a:p>
        </p:txBody>
      </p:sp>
      <p:pic>
        <p:nvPicPr>
          <p:cNvPr id="474" name="pasted-image.png"/>
          <p:cNvPicPr>
            <a:picLocks noChangeAspect="1"/>
          </p:cNvPicPr>
          <p:nvPr/>
        </p:nvPicPr>
        <p:blipFill>
          <a:blip r:embed="rId2">
            <a:extLst/>
          </a:blip>
          <a:stretch>
            <a:fillRect/>
          </a:stretch>
        </p:blipFill>
        <p:spPr>
          <a:xfrm>
            <a:off x="2008187" y="2197100"/>
            <a:ext cx="5346701" cy="863600"/>
          </a:xfrm>
          <a:prstGeom prst="rect">
            <a:avLst/>
          </a:prstGeom>
          <a:ln w="25400"/>
        </p:spPr>
      </p:pic>
      <p:pic>
        <p:nvPicPr>
          <p:cNvPr id="475" name="pasted-image.png"/>
          <p:cNvPicPr>
            <a:picLocks noChangeAspect="1"/>
          </p:cNvPicPr>
          <p:nvPr/>
        </p:nvPicPr>
        <p:blipFill>
          <a:blip r:embed="rId3">
            <a:extLst/>
          </a:blip>
          <a:stretch>
            <a:fillRect/>
          </a:stretch>
        </p:blipFill>
        <p:spPr>
          <a:xfrm>
            <a:off x="3354387" y="3632200"/>
            <a:ext cx="850901" cy="660400"/>
          </a:xfrm>
          <a:prstGeom prst="rect">
            <a:avLst/>
          </a:prstGeom>
          <a:ln w="25400"/>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 name="Shape 4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78" name="Shape 4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79" name="Shape 4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80" name="Shape 4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81" name="Shape 48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2" name="Shape 482"/>
          <p:cNvSpPr/>
          <p:nvPr>
            <p:ph type="title"/>
          </p:nvPr>
        </p:nvSpPr>
        <p:spPr>
          <a:prstGeom prst="rect">
            <a:avLst/>
          </a:prstGeom>
        </p:spPr>
        <p:txBody>
          <a:bodyPr/>
          <a:lstStyle/>
          <a:p>
            <a:pPr/>
            <a:r>
              <a:t>AGENDA</a:t>
            </a:r>
          </a:p>
        </p:txBody>
      </p:sp>
      <p:sp>
        <p:nvSpPr>
          <p:cNvPr id="483" name="Shape 483"/>
          <p:cNvSpPr/>
          <p:nvPr>
            <p:ph type="body" idx="1"/>
          </p:nvPr>
        </p:nvSpPr>
        <p:spPr>
          <a:prstGeom prst="rect">
            <a:avLst/>
          </a:prstGeom>
        </p:spPr>
        <p:txBody>
          <a:bodyPr/>
          <a:lstStyle/>
          <a:p>
            <a:pPr marL="352777" indent="-352777">
              <a:buClrTx/>
              <a:buSzPct val="100000"/>
              <a:buFontTx/>
              <a:buAutoNum type="arabicPeriod" startAt="1"/>
            </a:pPr>
            <a:r>
              <a:t>GUEST SPEAKER - Rainer Hillermann !</a:t>
            </a:r>
          </a:p>
          <a:p>
            <a:pPr marL="352777" indent="-352777">
              <a:buClrTx/>
              <a:buSzPct val="100000"/>
              <a:buFontTx/>
              <a:buAutoNum type="arabicPeriod" startAt="1"/>
            </a:pPr>
            <a:r>
              <a:t>Motivation / Review</a:t>
            </a:r>
          </a:p>
          <a:p>
            <a:pPr marL="352777" indent="-352777">
              <a:buClrTx/>
              <a:buSzPct val="100000"/>
              <a:buFontTx/>
              <a:buAutoNum type="arabicPeriod" startAt="1"/>
            </a:pPr>
            <a:r>
              <a:t>What is Regularization?</a:t>
            </a:r>
          </a:p>
          <a:p>
            <a:pPr marL="352777" indent="-352777">
              <a:buClrTx/>
              <a:buSzPct val="100000"/>
              <a:buFontTx/>
              <a:buAutoNum type="arabicPeriod" startAt="1"/>
            </a:pPr>
            <a:r>
              <a:t>Why use Regularization</a:t>
            </a:r>
          </a:p>
          <a:p>
            <a:pPr marL="352777" indent="-352777">
              <a:buClrTx/>
              <a:buSzPct val="100000"/>
              <a:buFontTx/>
              <a:buAutoNum type="arabicPeriod" startAt="1"/>
            </a:pPr>
            <a:r>
              <a:t>Lab</a:t>
            </a:r>
          </a:p>
          <a:p>
            <a:pPr marL="352777" indent="-352777">
              <a:buClrTx/>
              <a:buSzPct val="100000"/>
              <a:buFontTx/>
              <a:buAutoNum type="arabicPeriod" startAt="1"/>
            </a:pPr>
            <a:r>
              <a:t>Discussion</a:t>
            </a:r>
          </a:p>
        </p:txBody>
      </p:sp>
      <p:pic>
        <p:nvPicPr>
          <p:cNvPr id="484" name="pasted-image.png"/>
          <p:cNvPicPr>
            <a:picLocks noChangeAspect="1"/>
          </p:cNvPicPr>
          <p:nvPr/>
        </p:nvPicPr>
        <p:blipFill>
          <a:blip r:embed="rId2">
            <a:extLst/>
          </a:blip>
          <a:stretch>
            <a:fillRect/>
          </a:stretch>
        </p:blipFill>
        <p:spPr>
          <a:xfrm>
            <a:off x="411517" y="-20573"/>
            <a:ext cx="8540041" cy="5688724"/>
          </a:xfrm>
          <a:prstGeom prst="rect">
            <a:avLst/>
          </a:prstGeom>
          <a:ln w="25400"/>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87" name="Shape 4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88" name="Shape 4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89" name="Shape 4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90" name="Shape 49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1" name="Shape 491"/>
          <p:cNvSpPr/>
          <p:nvPr>
            <p:ph type="title"/>
          </p:nvPr>
        </p:nvSpPr>
        <p:spPr>
          <a:prstGeom prst="rect">
            <a:avLst/>
          </a:prstGeom>
        </p:spPr>
        <p:txBody>
          <a:bodyPr/>
          <a:lstStyle/>
          <a:p>
            <a:pPr/>
            <a:r>
              <a:t>WHAT IS A CLUSTER?</a:t>
            </a:r>
          </a:p>
        </p:txBody>
      </p:sp>
      <p:sp>
        <p:nvSpPr>
          <p:cNvPr id="492" name="Shape 492"/>
          <p:cNvSpPr/>
          <p:nvPr/>
        </p:nvSpPr>
        <p:spPr>
          <a:xfrm>
            <a:off x="454024" y="1325562"/>
            <a:ext cx="8455027" cy="37871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pPr>
            <a:r>
              <a:t>Recall unsupervised learning is when we are trying to find interesting patterns or groups in our data. We don’t have a variable we are trying to predict (a Y value).</a:t>
            </a:r>
          </a:p>
          <a:p>
            <a:pPr marR="65828" algn="l" defTabSz="914400">
              <a:lnSpc>
                <a:spcPts val="2400"/>
              </a:lnSpc>
              <a:spcBef>
                <a:spcPts val="700"/>
              </a:spcBef>
              <a:defRPr b="0" sz="2000"/>
            </a:pPr>
          </a:p>
          <a:p>
            <a:pPr marR="65828" algn="l" defTabSz="914400">
              <a:lnSpc>
                <a:spcPts val="2400"/>
              </a:lnSpc>
              <a:spcBef>
                <a:spcPts val="700"/>
              </a:spcBef>
              <a:defRPr b="0" sz="2000"/>
            </a:pPr>
            <a:r>
              <a:t>Clustering aims to discover subgroups in our data where the points are similar to each other. So we have a collection of groups and all points belonging to the same group are similar. Points in different groups are different to each other.</a:t>
            </a:r>
          </a:p>
          <a:p>
            <a:pPr marR="65828" algn="l" defTabSz="914400">
              <a:lnSpc>
                <a:spcPts val="2400"/>
              </a:lnSpc>
              <a:spcBef>
                <a:spcPts val="700"/>
              </a:spcBef>
              <a:defRPr b="0" sz="2000"/>
            </a:pPr>
          </a:p>
          <a:p>
            <a:pPr marR="65828" algn="l" defTabSz="914400">
              <a:lnSpc>
                <a:spcPts val="2400"/>
              </a:lnSpc>
              <a:spcBef>
                <a:spcPts val="700"/>
              </a:spcBef>
              <a:defRPr b="0" sz="2000"/>
            </a:pPr>
            <a:r>
              <a:t>We have to decide what variables we will construct the groups on. What makes them different (or similar)?</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 name="Shape 4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95" name="Shape 4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96" name="Shape 49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97" name="Shape 49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98" name="Shape 49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9" name="Shape 499"/>
          <p:cNvSpPr/>
          <p:nvPr>
            <p:ph type="title"/>
          </p:nvPr>
        </p:nvSpPr>
        <p:spPr>
          <a:prstGeom prst="rect">
            <a:avLst/>
          </a:prstGeom>
        </p:spPr>
        <p:txBody>
          <a:bodyPr/>
          <a:lstStyle/>
          <a:p>
            <a:pPr/>
            <a:r>
              <a:t>WHY WOULD WE CLUSTER DATA?</a:t>
            </a:r>
          </a:p>
        </p:txBody>
      </p:sp>
      <p:sp>
        <p:nvSpPr>
          <p:cNvPr id="500" name="Shape 500"/>
          <p:cNvSpPr/>
          <p:nvPr/>
        </p:nvSpPr>
        <p:spPr>
          <a:xfrm>
            <a:off x="454024" y="1429572"/>
            <a:ext cx="8455027" cy="6184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65828" algn="l" defTabSz="914400">
              <a:lnSpc>
                <a:spcPts val="2400"/>
              </a:lnSpc>
              <a:spcBef>
                <a:spcPts val="700"/>
              </a:spcBef>
              <a:defRPr b="0" sz="2000"/>
            </a:lvl1pPr>
          </a:lstStyle>
          <a:p>
            <a:pPr/>
            <a:r>
              <a:t>Marketing teams might want to group customers into like groups as a way of summarising the data</a:t>
            </a:r>
          </a:p>
        </p:txBody>
      </p:sp>
      <p:pic>
        <p:nvPicPr>
          <p:cNvPr id="501" name="pasted-image.tif"/>
          <p:cNvPicPr>
            <a:picLocks noChangeAspect="1"/>
          </p:cNvPicPr>
          <p:nvPr/>
        </p:nvPicPr>
        <p:blipFill>
          <a:blip r:embed="rId2">
            <a:extLst/>
          </a:blip>
          <a:stretch>
            <a:fillRect/>
          </a:stretch>
        </p:blipFill>
        <p:spPr>
          <a:xfrm>
            <a:off x="3290032" y="2304145"/>
            <a:ext cx="2783010" cy="2783010"/>
          </a:xfrm>
          <a:prstGeom prst="rect">
            <a:avLst/>
          </a:prstGeom>
          <a:ln w="25400"/>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04" name="Shape 5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05" name="Shape 5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06" name="Shape 5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07" name="Shape 5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8" name="Shape 508"/>
          <p:cNvSpPr/>
          <p:nvPr>
            <p:ph type="title"/>
          </p:nvPr>
        </p:nvSpPr>
        <p:spPr>
          <a:prstGeom prst="rect">
            <a:avLst/>
          </a:prstGeom>
        </p:spPr>
        <p:txBody>
          <a:bodyPr/>
          <a:lstStyle/>
          <a:p>
            <a:pPr/>
            <a:r>
              <a:t>WHY WOULD WE CLUSTER DATA?</a:t>
            </a:r>
          </a:p>
        </p:txBody>
      </p:sp>
      <p:sp>
        <p:nvSpPr>
          <p:cNvPr id="509" name="Shape 509"/>
          <p:cNvSpPr/>
          <p:nvPr/>
        </p:nvSpPr>
        <p:spPr>
          <a:xfrm>
            <a:off x="454024" y="1429572"/>
            <a:ext cx="8455027" cy="6184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65828" algn="l" defTabSz="914400">
              <a:lnSpc>
                <a:spcPts val="2400"/>
              </a:lnSpc>
              <a:spcBef>
                <a:spcPts val="700"/>
              </a:spcBef>
              <a:defRPr b="0" sz="2000"/>
            </a:lvl1pPr>
          </a:lstStyle>
          <a:p>
            <a:pPr/>
            <a:r>
              <a:t>Financial groups may want to group transactions into like groups as a way to find unusual payments</a:t>
            </a:r>
          </a:p>
        </p:txBody>
      </p:sp>
      <p:pic>
        <p:nvPicPr>
          <p:cNvPr id="510" name="pasted-image.png"/>
          <p:cNvPicPr>
            <a:picLocks noChangeAspect="1"/>
          </p:cNvPicPr>
          <p:nvPr/>
        </p:nvPicPr>
        <p:blipFill>
          <a:blip r:embed="rId2">
            <a:extLst/>
          </a:blip>
          <a:stretch>
            <a:fillRect/>
          </a:stretch>
        </p:blipFill>
        <p:spPr>
          <a:xfrm>
            <a:off x="2662732" y="2617590"/>
            <a:ext cx="4037611" cy="2467430"/>
          </a:xfrm>
          <a:prstGeom prst="rect">
            <a:avLst/>
          </a:prstGeom>
          <a:ln w="25400"/>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11" name="Shape 211"/>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12" name="Shape 212"/>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REVIEW - WEEK 1</a:t>
            </a:r>
          </a:p>
        </p:txBody>
      </p:sp>
      <p:sp>
        <p:nvSpPr>
          <p:cNvPr id="213" name="Shape 213"/>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13" name="Shape 51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14" name="Shape 51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15" name="Shape 51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16" name="Shape 51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7" name="Shape 517"/>
          <p:cNvSpPr/>
          <p:nvPr>
            <p:ph type="title"/>
          </p:nvPr>
        </p:nvSpPr>
        <p:spPr>
          <a:prstGeom prst="rect">
            <a:avLst/>
          </a:prstGeom>
        </p:spPr>
        <p:txBody>
          <a:bodyPr/>
          <a:lstStyle/>
          <a:p>
            <a:pPr/>
            <a:r>
              <a:t>WHY WOULD WE CLUSTER DATA?</a:t>
            </a:r>
          </a:p>
        </p:txBody>
      </p:sp>
      <p:sp>
        <p:nvSpPr>
          <p:cNvPr id="518" name="Shape 518"/>
          <p:cNvSpPr/>
          <p:nvPr/>
        </p:nvSpPr>
        <p:spPr>
          <a:xfrm>
            <a:off x="454024" y="1429572"/>
            <a:ext cx="8455027" cy="3073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65828" algn="l" defTabSz="914400">
              <a:lnSpc>
                <a:spcPts val="2400"/>
              </a:lnSpc>
              <a:spcBef>
                <a:spcPts val="700"/>
              </a:spcBef>
              <a:defRPr b="0" sz="2000"/>
            </a:lvl1pPr>
          </a:lstStyle>
          <a:p>
            <a:pPr/>
            <a:r>
              <a:t>Genetics data can be clustered to identify ancestry</a:t>
            </a:r>
          </a:p>
        </p:txBody>
      </p:sp>
      <p:pic>
        <p:nvPicPr>
          <p:cNvPr id="519" name="image7.jpg" descr="http://upload.wikimedia.org/wikipedia/commons/a/a1/Rosenberg_1048people_993markers.jpg"/>
          <p:cNvPicPr>
            <a:picLocks noChangeAspect="1"/>
          </p:cNvPicPr>
          <p:nvPr/>
        </p:nvPicPr>
        <p:blipFill>
          <a:blip r:embed="rId2">
            <a:extLst/>
          </a:blip>
          <a:stretch>
            <a:fillRect/>
          </a:stretch>
        </p:blipFill>
        <p:spPr>
          <a:xfrm rot="16200000">
            <a:off x="3363965" y="346939"/>
            <a:ext cx="2635146" cy="6443022"/>
          </a:xfrm>
          <a:prstGeom prst="rect">
            <a:avLst/>
          </a:prstGeom>
          <a:ln w="12700">
            <a:miter lim="400000"/>
          </a:ln>
        </p:spPr>
      </p:pic>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Shape 5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22" name="Shape 5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23" name="Shape 52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24" name="Shape 52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25" name="Shape 52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6" name="Shape 526"/>
          <p:cNvSpPr/>
          <p:nvPr>
            <p:ph type="title"/>
          </p:nvPr>
        </p:nvSpPr>
        <p:spPr>
          <a:prstGeom prst="rect">
            <a:avLst/>
          </a:prstGeom>
        </p:spPr>
        <p:txBody>
          <a:bodyPr/>
          <a:lstStyle/>
          <a:p>
            <a:pPr/>
            <a:r>
              <a:t>KMEANS ALGORITHM</a:t>
            </a:r>
          </a:p>
        </p:txBody>
      </p:sp>
      <p:sp>
        <p:nvSpPr>
          <p:cNvPr id="527" name="Shape 527"/>
          <p:cNvSpPr/>
          <p:nvPr/>
        </p:nvSpPr>
        <p:spPr>
          <a:xfrm>
            <a:off x="566737" y="1104899"/>
            <a:ext cx="5514989" cy="3624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R="65828" algn="l" defTabSz="914400">
              <a:lnSpc>
                <a:spcPts val="2400"/>
              </a:lnSpc>
              <a:spcBef>
                <a:spcPts val="700"/>
              </a:spcBef>
              <a:defRPr b="0" sz="2000"/>
            </a:pPr>
            <a:r>
              <a:rPr i="1"/>
              <a:t>1) Choose k initial centroids</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2) For each point:</a:t>
            </a:r>
          </a:p>
          <a:p>
            <a:pPr marR="65828" algn="l" defTabSz="914400">
              <a:lnSpc>
                <a:spcPts val="2400"/>
              </a:lnSpc>
              <a:spcBef>
                <a:spcPts val="700"/>
              </a:spcBef>
              <a:defRPr b="0" sz="2000"/>
            </a:pPr>
            <a:r>
              <a:rPr i="1"/>
              <a:t>     - find distance to each centroid</a:t>
            </a:r>
          </a:p>
          <a:p>
            <a:pPr marR="65828" algn="l" defTabSz="914400">
              <a:lnSpc>
                <a:spcPts val="2400"/>
              </a:lnSpc>
              <a:spcBef>
                <a:spcPts val="700"/>
              </a:spcBef>
              <a:defRPr b="0" sz="2000"/>
            </a:pPr>
            <a:r>
              <a:rPr i="1"/>
              <a:t>     - assign point to nearest centroid</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3) Recalculate centroid positions</a:t>
            </a:r>
            <a:endParaRPr i="1"/>
          </a:p>
          <a:p>
            <a:pPr marR="65828" algn="l" defTabSz="914400">
              <a:lnSpc>
                <a:spcPts val="2400"/>
              </a:lnSpc>
              <a:spcBef>
                <a:spcPts val="700"/>
              </a:spcBef>
              <a:defRPr b="0" sz="2000"/>
            </a:pPr>
          </a:p>
          <a:p>
            <a:pPr marR="65828" algn="l" defTabSz="914400">
              <a:lnSpc>
                <a:spcPts val="2400"/>
              </a:lnSpc>
              <a:spcBef>
                <a:spcPts val="700"/>
              </a:spcBef>
              <a:defRPr b="0" sz="2000"/>
            </a:pPr>
            <a:r>
              <a:rPr i="1"/>
              <a:t>4) Repeat steps 2-3 until stopping criteria met</a:t>
            </a:r>
          </a:p>
        </p:txBody>
      </p:sp>
      <p:sp>
        <p:nvSpPr>
          <p:cNvPr id="528" name="Shape 528"/>
          <p:cNvSpPr/>
          <p:nvPr/>
        </p:nvSpPr>
        <p:spPr>
          <a:xfrm flipH="1">
            <a:off x="6357937" y="1840230"/>
            <a:ext cx="1" cy="2263140"/>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529" name="Shape 529"/>
          <p:cNvSpPr/>
          <p:nvPr/>
        </p:nvSpPr>
        <p:spPr>
          <a:xfrm flipH="1">
            <a:off x="6198167" y="3988623"/>
            <a:ext cx="2750571" cy="1"/>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530" name="Shape 530"/>
          <p:cNvSpPr/>
          <p:nvPr/>
        </p:nvSpPr>
        <p:spPr>
          <a:xfrm>
            <a:off x="6662736" y="2890398"/>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31" name="Shape 531"/>
          <p:cNvSpPr/>
          <p:nvPr/>
        </p:nvSpPr>
        <p:spPr>
          <a:xfrm>
            <a:off x="7394257" y="2222810"/>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32" name="Shape 532"/>
          <p:cNvSpPr/>
          <p:nvPr/>
        </p:nvSpPr>
        <p:spPr>
          <a:xfrm>
            <a:off x="7676494" y="2082088"/>
            <a:ext cx="182881" cy="182882"/>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33" name="Shape 533"/>
          <p:cNvSpPr/>
          <p:nvPr/>
        </p:nvSpPr>
        <p:spPr>
          <a:xfrm>
            <a:off x="7005553" y="3026968"/>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34" name="Shape 534"/>
          <p:cNvSpPr/>
          <p:nvPr/>
        </p:nvSpPr>
        <p:spPr>
          <a:xfrm>
            <a:off x="6510336" y="3209252"/>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35" name="Shape 535"/>
          <p:cNvSpPr/>
          <p:nvPr/>
        </p:nvSpPr>
        <p:spPr>
          <a:xfrm>
            <a:off x="8295313" y="2791237"/>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36" name="Shape 536"/>
          <p:cNvSpPr/>
          <p:nvPr/>
        </p:nvSpPr>
        <p:spPr>
          <a:xfrm>
            <a:off x="8011393" y="2974118"/>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37" name="Shape 537"/>
          <p:cNvSpPr/>
          <p:nvPr/>
        </p:nvSpPr>
        <p:spPr>
          <a:xfrm>
            <a:off x="8321424" y="3216774"/>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38" name="Shape 538"/>
          <p:cNvSpPr/>
          <p:nvPr/>
        </p:nvSpPr>
        <p:spPr>
          <a:xfrm>
            <a:off x="7512218" y="1866900"/>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39" name="Shape 539"/>
          <p:cNvSpPr/>
          <p:nvPr/>
        </p:nvSpPr>
        <p:spPr>
          <a:xfrm>
            <a:off x="7005553" y="3493770"/>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40" name="Shape 540"/>
          <p:cNvSpPr/>
          <p:nvPr/>
        </p:nvSpPr>
        <p:spPr>
          <a:xfrm>
            <a:off x="8022066" y="1954283"/>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41" name="Shape 541"/>
          <p:cNvSpPr/>
          <p:nvPr/>
        </p:nvSpPr>
        <p:spPr>
          <a:xfrm>
            <a:off x="5893977" y="2705100"/>
            <a:ext cx="405690" cy="371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1</a:t>
            </a:r>
          </a:p>
        </p:txBody>
      </p:sp>
      <p:sp>
        <p:nvSpPr>
          <p:cNvPr id="542" name="Shape 542"/>
          <p:cNvSpPr/>
          <p:nvPr/>
        </p:nvSpPr>
        <p:spPr>
          <a:xfrm>
            <a:off x="7500936" y="3984676"/>
            <a:ext cx="405690" cy="3713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2</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Shape 5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45" name="Shape 5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46" name="Shape 54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47" name="Shape 54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48" name="Shape 54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9" name="Shape 549"/>
          <p:cNvSpPr/>
          <p:nvPr>
            <p:ph type="title"/>
          </p:nvPr>
        </p:nvSpPr>
        <p:spPr>
          <a:prstGeom prst="rect">
            <a:avLst/>
          </a:prstGeom>
        </p:spPr>
        <p:txBody>
          <a:bodyPr/>
          <a:lstStyle/>
          <a:p>
            <a:pPr/>
            <a:r>
              <a:t>KMEANS ALGORITHM</a:t>
            </a:r>
          </a:p>
        </p:txBody>
      </p:sp>
      <p:sp>
        <p:nvSpPr>
          <p:cNvPr id="550" name="Shape 550"/>
          <p:cNvSpPr/>
          <p:nvPr/>
        </p:nvSpPr>
        <p:spPr>
          <a:xfrm>
            <a:off x="566737" y="1104899"/>
            <a:ext cx="5514989" cy="3624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R="65828" algn="l" defTabSz="914400">
              <a:lnSpc>
                <a:spcPts val="2400"/>
              </a:lnSpc>
              <a:spcBef>
                <a:spcPts val="700"/>
              </a:spcBef>
              <a:defRPr b="0" sz="2000"/>
            </a:pPr>
            <a:r>
              <a:rPr i="1"/>
              <a:t>1) Choose k initial centroids</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2) For each point:</a:t>
            </a:r>
          </a:p>
          <a:p>
            <a:pPr marR="65828" algn="l" defTabSz="914400">
              <a:lnSpc>
                <a:spcPts val="2400"/>
              </a:lnSpc>
              <a:spcBef>
                <a:spcPts val="700"/>
              </a:spcBef>
              <a:defRPr b="0" sz="2000"/>
            </a:pPr>
            <a:r>
              <a:rPr i="1"/>
              <a:t>     - find distance to each centroid</a:t>
            </a:r>
          </a:p>
          <a:p>
            <a:pPr marR="65828" algn="l" defTabSz="914400">
              <a:lnSpc>
                <a:spcPts val="2400"/>
              </a:lnSpc>
              <a:spcBef>
                <a:spcPts val="700"/>
              </a:spcBef>
              <a:defRPr b="0" sz="2000"/>
            </a:pPr>
            <a:r>
              <a:rPr i="1"/>
              <a:t>     - assign point to nearest centroid</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3) Recalculate centroid positions</a:t>
            </a:r>
            <a:endParaRPr i="1"/>
          </a:p>
          <a:p>
            <a:pPr marR="65828" algn="l" defTabSz="914400">
              <a:lnSpc>
                <a:spcPts val="2400"/>
              </a:lnSpc>
              <a:spcBef>
                <a:spcPts val="700"/>
              </a:spcBef>
              <a:defRPr b="0" sz="2000"/>
            </a:pPr>
          </a:p>
          <a:p>
            <a:pPr marR="65828" algn="l" defTabSz="914400">
              <a:lnSpc>
                <a:spcPts val="2400"/>
              </a:lnSpc>
              <a:spcBef>
                <a:spcPts val="700"/>
              </a:spcBef>
              <a:defRPr b="0" sz="2000"/>
            </a:pPr>
            <a:r>
              <a:rPr i="1"/>
              <a:t>4) Repeat steps 2-3 until stopping criteria met</a:t>
            </a:r>
          </a:p>
        </p:txBody>
      </p:sp>
      <p:sp>
        <p:nvSpPr>
          <p:cNvPr id="551" name="Shape 551"/>
          <p:cNvSpPr/>
          <p:nvPr/>
        </p:nvSpPr>
        <p:spPr>
          <a:xfrm flipH="1">
            <a:off x="6357937" y="1840230"/>
            <a:ext cx="1" cy="2263140"/>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552" name="Shape 552"/>
          <p:cNvSpPr/>
          <p:nvPr/>
        </p:nvSpPr>
        <p:spPr>
          <a:xfrm flipH="1">
            <a:off x="6198167" y="3988623"/>
            <a:ext cx="2750571" cy="1"/>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553" name="Shape 553"/>
          <p:cNvSpPr/>
          <p:nvPr/>
        </p:nvSpPr>
        <p:spPr>
          <a:xfrm>
            <a:off x="6662736" y="2890398"/>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54" name="Shape 554"/>
          <p:cNvSpPr/>
          <p:nvPr/>
        </p:nvSpPr>
        <p:spPr>
          <a:xfrm>
            <a:off x="7394257" y="2222810"/>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55" name="Shape 555"/>
          <p:cNvSpPr/>
          <p:nvPr/>
        </p:nvSpPr>
        <p:spPr>
          <a:xfrm>
            <a:off x="7676494" y="2082088"/>
            <a:ext cx="182881" cy="182882"/>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56" name="Shape 556"/>
          <p:cNvSpPr/>
          <p:nvPr/>
        </p:nvSpPr>
        <p:spPr>
          <a:xfrm>
            <a:off x="7005553" y="3026968"/>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57" name="Shape 557"/>
          <p:cNvSpPr/>
          <p:nvPr/>
        </p:nvSpPr>
        <p:spPr>
          <a:xfrm>
            <a:off x="6510336" y="3209252"/>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58" name="Shape 558"/>
          <p:cNvSpPr/>
          <p:nvPr/>
        </p:nvSpPr>
        <p:spPr>
          <a:xfrm>
            <a:off x="8295313" y="2791237"/>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59" name="Shape 559"/>
          <p:cNvSpPr/>
          <p:nvPr/>
        </p:nvSpPr>
        <p:spPr>
          <a:xfrm>
            <a:off x="8011393" y="2974118"/>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60" name="Shape 560"/>
          <p:cNvSpPr/>
          <p:nvPr/>
        </p:nvSpPr>
        <p:spPr>
          <a:xfrm>
            <a:off x="8321424" y="3216774"/>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61" name="Shape 561"/>
          <p:cNvSpPr/>
          <p:nvPr/>
        </p:nvSpPr>
        <p:spPr>
          <a:xfrm>
            <a:off x="7512218" y="1866900"/>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62" name="Shape 562"/>
          <p:cNvSpPr/>
          <p:nvPr/>
        </p:nvSpPr>
        <p:spPr>
          <a:xfrm>
            <a:off x="7005553" y="3493770"/>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63" name="Shape 563"/>
          <p:cNvSpPr/>
          <p:nvPr/>
        </p:nvSpPr>
        <p:spPr>
          <a:xfrm>
            <a:off x="8022066" y="1954283"/>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grpSp>
        <p:nvGrpSpPr>
          <p:cNvPr id="566" name="Group 566"/>
          <p:cNvGrpSpPr/>
          <p:nvPr/>
        </p:nvGrpSpPr>
        <p:grpSpPr>
          <a:xfrm>
            <a:off x="6663372" y="2451618"/>
            <a:ext cx="201032" cy="201032"/>
            <a:chOff x="0" y="0"/>
            <a:chExt cx="201031" cy="201031"/>
          </a:xfrm>
        </p:grpSpPr>
        <p:sp>
          <p:nvSpPr>
            <p:cNvPr id="564" name="Shape 564"/>
            <p:cNvSpPr/>
            <p:nvPr/>
          </p:nvSpPr>
          <p:spPr>
            <a:xfrm flipH="1" flipV="1">
              <a:off x="0" y="104265"/>
              <a:ext cx="201032" cy="1"/>
            </a:xfrm>
            <a:prstGeom prst="line">
              <a:avLst/>
            </a:prstGeom>
            <a:solidFill>
              <a:srgbClr val="650A34"/>
            </a:solidFill>
            <a:ln w="28575" cap="flat">
              <a:solidFill>
                <a:srgbClr val="FF3669"/>
              </a:solidFill>
              <a:prstDash val="solid"/>
              <a:round/>
            </a:ln>
            <a:effectLst/>
          </p:spPr>
          <p:txBody>
            <a:bodyPr wrap="square" lIns="45719" tIns="45719" rIns="45719" bIns="45719" numCol="1" anchor="t">
              <a:noAutofit/>
            </a:bodyPr>
            <a:lstStyle/>
            <a:p>
              <a:pPr algn="l" defTabSz="457200">
                <a:defRPr b="0" sz="1200">
                  <a:uFillTx/>
                </a:defRPr>
              </a:pPr>
            </a:p>
          </p:txBody>
        </p:sp>
        <p:sp>
          <p:nvSpPr>
            <p:cNvPr id="565" name="Shape 565"/>
            <p:cNvSpPr/>
            <p:nvPr/>
          </p:nvSpPr>
          <p:spPr>
            <a:xfrm flipH="1">
              <a:off x="91470" y="0"/>
              <a:ext cx="1" cy="201032"/>
            </a:xfrm>
            <a:prstGeom prst="line">
              <a:avLst/>
            </a:prstGeom>
            <a:solidFill>
              <a:srgbClr val="650A34"/>
            </a:solidFill>
            <a:ln w="28575" cap="flat">
              <a:solidFill>
                <a:srgbClr val="FF3669"/>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569" name="Group 569"/>
          <p:cNvGrpSpPr/>
          <p:nvPr/>
        </p:nvGrpSpPr>
        <p:grpSpPr>
          <a:xfrm>
            <a:off x="7922185" y="2222810"/>
            <a:ext cx="201032" cy="201032"/>
            <a:chOff x="0" y="0"/>
            <a:chExt cx="201031" cy="201031"/>
          </a:xfrm>
        </p:grpSpPr>
        <p:sp>
          <p:nvSpPr>
            <p:cNvPr id="567" name="Shape 567"/>
            <p:cNvSpPr/>
            <p:nvPr/>
          </p:nvSpPr>
          <p:spPr>
            <a:xfrm flipH="1" flipV="1">
              <a:off x="0" y="104265"/>
              <a:ext cx="201032" cy="1"/>
            </a:xfrm>
            <a:prstGeom prst="line">
              <a:avLst/>
            </a:prstGeom>
            <a:solidFill>
              <a:srgbClr val="650A34"/>
            </a:solidFill>
            <a:ln w="28575" cap="flat">
              <a:solidFill>
                <a:srgbClr val="70E5E1"/>
              </a:solidFill>
              <a:prstDash val="solid"/>
              <a:round/>
            </a:ln>
            <a:effectLst/>
          </p:spPr>
          <p:txBody>
            <a:bodyPr wrap="square" lIns="45719" tIns="45719" rIns="45719" bIns="45719" numCol="1" anchor="t">
              <a:noAutofit/>
            </a:bodyPr>
            <a:lstStyle/>
            <a:p>
              <a:pPr algn="l" defTabSz="457200">
                <a:defRPr b="0" sz="1200">
                  <a:uFillTx/>
                </a:defRPr>
              </a:pPr>
            </a:p>
          </p:txBody>
        </p:sp>
        <p:sp>
          <p:nvSpPr>
            <p:cNvPr id="568" name="Shape 568"/>
            <p:cNvSpPr/>
            <p:nvPr/>
          </p:nvSpPr>
          <p:spPr>
            <a:xfrm flipH="1">
              <a:off x="91470" y="0"/>
              <a:ext cx="1" cy="201032"/>
            </a:xfrm>
            <a:prstGeom prst="line">
              <a:avLst/>
            </a:prstGeom>
            <a:solidFill>
              <a:srgbClr val="650A34"/>
            </a:solidFill>
            <a:ln w="28575" cap="flat">
              <a:solidFill>
                <a:srgbClr val="70E5E1"/>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572" name="Group 572"/>
          <p:cNvGrpSpPr/>
          <p:nvPr/>
        </p:nvGrpSpPr>
        <p:grpSpPr>
          <a:xfrm>
            <a:off x="7910141" y="3399654"/>
            <a:ext cx="201032" cy="201032"/>
            <a:chOff x="0" y="0"/>
            <a:chExt cx="201031" cy="201031"/>
          </a:xfrm>
        </p:grpSpPr>
        <p:sp>
          <p:nvSpPr>
            <p:cNvPr id="570" name="Shape 570"/>
            <p:cNvSpPr/>
            <p:nvPr/>
          </p:nvSpPr>
          <p:spPr>
            <a:xfrm flipH="1" flipV="1">
              <a:off x="0" y="104265"/>
              <a:ext cx="201032" cy="1"/>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sp>
          <p:nvSpPr>
            <p:cNvPr id="571" name="Shape 571"/>
            <p:cNvSpPr/>
            <p:nvPr/>
          </p:nvSpPr>
          <p:spPr>
            <a:xfrm flipH="1">
              <a:off x="91470" y="0"/>
              <a:ext cx="1" cy="201032"/>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grpSp>
      <p:sp>
        <p:nvSpPr>
          <p:cNvPr id="573" name="Shape 573"/>
          <p:cNvSpPr/>
          <p:nvPr/>
        </p:nvSpPr>
        <p:spPr>
          <a:xfrm>
            <a:off x="5893977" y="2705100"/>
            <a:ext cx="405690" cy="371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1</a:t>
            </a:r>
          </a:p>
        </p:txBody>
      </p:sp>
      <p:sp>
        <p:nvSpPr>
          <p:cNvPr id="574" name="Shape 574"/>
          <p:cNvSpPr/>
          <p:nvPr/>
        </p:nvSpPr>
        <p:spPr>
          <a:xfrm>
            <a:off x="7500936" y="3984676"/>
            <a:ext cx="405690" cy="3713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2</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 name="Shape 5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77" name="Shape 5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78" name="Shape 5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79" name="Shape 5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80" name="Shape 58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1" name="Shape 581"/>
          <p:cNvSpPr/>
          <p:nvPr>
            <p:ph type="title"/>
          </p:nvPr>
        </p:nvSpPr>
        <p:spPr>
          <a:prstGeom prst="rect">
            <a:avLst/>
          </a:prstGeom>
        </p:spPr>
        <p:txBody>
          <a:bodyPr/>
          <a:lstStyle/>
          <a:p>
            <a:pPr/>
            <a:r>
              <a:t>KMEANS ALGORITHM</a:t>
            </a:r>
          </a:p>
        </p:txBody>
      </p:sp>
      <p:sp>
        <p:nvSpPr>
          <p:cNvPr id="582" name="Shape 582"/>
          <p:cNvSpPr/>
          <p:nvPr/>
        </p:nvSpPr>
        <p:spPr>
          <a:xfrm>
            <a:off x="566737" y="1104899"/>
            <a:ext cx="5514989" cy="3624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R="65828" algn="l" defTabSz="914400">
              <a:lnSpc>
                <a:spcPts val="2400"/>
              </a:lnSpc>
              <a:spcBef>
                <a:spcPts val="700"/>
              </a:spcBef>
              <a:defRPr b="0" sz="2000"/>
            </a:pPr>
            <a:r>
              <a:rPr i="1"/>
              <a:t>1) Choose k initial centroids</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2) For each point:</a:t>
            </a:r>
          </a:p>
          <a:p>
            <a:pPr marR="65828" algn="l" defTabSz="914400">
              <a:lnSpc>
                <a:spcPts val="2400"/>
              </a:lnSpc>
              <a:spcBef>
                <a:spcPts val="700"/>
              </a:spcBef>
              <a:defRPr b="0" sz="2000"/>
            </a:pPr>
            <a:r>
              <a:rPr i="1"/>
              <a:t>     - find distance to each centroid</a:t>
            </a:r>
          </a:p>
          <a:p>
            <a:pPr marR="65828" algn="l" defTabSz="914400">
              <a:lnSpc>
                <a:spcPts val="2400"/>
              </a:lnSpc>
              <a:spcBef>
                <a:spcPts val="700"/>
              </a:spcBef>
              <a:defRPr b="0" sz="2000"/>
            </a:pPr>
            <a:r>
              <a:rPr i="1"/>
              <a:t>     - assign point to nearest centroid</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3) Recalculate centroid positions</a:t>
            </a:r>
            <a:endParaRPr i="1"/>
          </a:p>
          <a:p>
            <a:pPr marR="65828" algn="l" defTabSz="914400">
              <a:lnSpc>
                <a:spcPts val="2400"/>
              </a:lnSpc>
              <a:spcBef>
                <a:spcPts val="700"/>
              </a:spcBef>
              <a:defRPr b="0" sz="2000"/>
            </a:pPr>
          </a:p>
          <a:p>
            <a:pPr marR="65828" algn="l" defTabSz="914400">
              <a:lnSpc>
                <a:spcPts val="2400"/>
              </a:lnSpc>
              <a:spcBef>
                <a:spcPts val="700"/>
              </a:spcBef>
              <a:defRPr b="0" sz="2000"/>
            </a:pPr>
            <a:r>
              <a:rPr i="1"/>
              <a:t>4) Repeat steps 2-3 until stopping criteria met</a:t>
            </a:r>
          </a:p>
        </p:txBody>
      </p:sp>
      <p:sp>
        <p:nvSpPr>
          <p:cNvPr id="583" name="Shape 583"/>
          <p:cNvSpPr/>
          <p:nvPr/>
        </p:nvSpPr>
        <p:spPr>
          <a:xfrm flipH="1">
            <a:off x="6357937" y="1840230"/>
            <a:ext cx="1" cy="2263140"/>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584" name="Shape 584"/>
          <p:cNvSpPr/>
          <p:nvPr/>
        </p:nvSpPr>
        <p:spPr>
          <a:xfrm flipH="1">
            <a:off x="6198167" y="3988623"/>
            <a:ext cx="2750571" cy="1"/>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585" name="Shape 585"/>
          <p:cNvSpPr/>
          <p:nvPr/>
        </p:nvSpPr>
        <p:spPr>
          <a:xfrm>
            <a:off x="6662736" y="2890398"/>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86" name="Shape 586"/>
          <p:cNvSpPr/>
          <p:nvPr/>
        </p:nvSpPr>
        <p:spPr>
          <a:xfrm>
            <a:off x="7394257" y="2222810"/>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87" name="Shape 587"/>
          <p:cNvSpPr/>
          <p:nvPr/>
        </p:nvSpPr>
        <p:spPr>
          <a:xfrm>
            <a:off x="7676494" y="2082088"/>
            <a:ext cx="182881" cy="182882"/>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88" name="Shape 588"/>
          <p:cNvSpPr/>
          <p:nvPr/>
        </p:nvSpPr>
        <p:spPr>
          <a:xfrm>
            <a:off x="7005553" y="3026968"/>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89" name="Shape 589"/>
          <p:cNvSpPr/>
          <p:nvPr/>
        </p:nvSpPr>
        <p:spPr>
          <a:xfrm>
            <a:off x="6510336" y="3209252"/>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90" name="Shape 590"/>
          <p:cNvSpPr/>
          <p:nvPr/>
        </p:nvSpPr>
        <p:spPr>
          <a:xfrm>
            <a:off x="8295313" y="2791237"/>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91" name="Shape 591"/>
          <p:cNvSpPr/>
          <p:nvPr/>
        </p:nvSpPr>
        <p:spPr>
          <a:xfrm>
            <a:off x="8011393" y="2974118"/>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92" name="Shape 592"/>
          <p:cNvSpPr/>
          <p:nvPr/>
        </p:nvSpPr>
        <p:spPr>
          <a:xfrm>
            <a:off x="8321424" y="3216774"/>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93" name="Shape 593"/>
          <p:cNvSpPr/>
          <p:nvPr/>
        </p:nvSpPr>
        <p:spPr>
          <a:xfrm>
            <a:off x="7512218" y="1866900"/>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94" name="Shape 594"/>
          <p:cNvSpPr/>
          <p:nvPr/>
        </p:nvSpPr>
        <p:spPr>
          <a:xfrm>
            <a:off x="7005553" y="3493770"/>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sp>
        <p:nvSpPr>
          <p:cNvPr id="595" name="Shape 595"/>
          <p:cNvSpPr/>
          <p:nvPr/>
        </p:nvSpPr>
        <p:spPr>
          <a:xfrm>
            <a:off x="8022066" y="1954283"/>
            <a:ext cx="182881" cy="182881"/>
          </a:xfrm>
          <a:prstGeom prst="ellipse">
            <a:avLst/>
          </a:prstGeom>
          <a:solidFill>
            <a:srgbClr val="A6A6A6"/>
          </a:solidFill>
          <a:ln w="12700">
            <a:miter lim="400000"/>
          </a:ln>
        </p:spPr>
        <p:txBody>
          <a:bodyPr lIns="45719" rIns="45719"/>
          <a:lstStyle/>
          <a:p>
            <a:pPr defTabSz="914400">
              <a:defRPr b="0" sz="5800">
                <a:uFillTx/>
                <a:latin typeface="+mn-lt"/>
                <a:ea typeface="+mn-ea"/>
                <a:cs typeface="+mn-cs"/>
                <a:sym typeface="Gill Sans"/>
              </a:defRPr>
            </a:pPr>
          </a:p>
        </p:txBody>
      </p:sp>
      <p:grpSp>
        <p:nvGrpSpPr>
          <p:cNvPr id="598" name="Group 598"/>
          <p:cNvGrpSpPr/>
          <p:nvPr/>
        </p:nvGrpSpPr>
        <p:grpSpPr>
          <a:xfrm>
            <a:off x="6663372" y="2451618"/>
            <a:ext cx="201032" cy="201032"/>
            <a:chOff x="0" y="0"/>
            <a:chExt cx="201031" cy="201031"/>
          </a:xfrm>
        </p:grpSpPr>
        <p:sp>
          <p:nvSpPr>
            <p:cNvPr id="596" name="Shape 596"/>
            <p:cNvSpPr/>
            <p:nvPr/>
          </p:nvSpPr>
          <p:spPr>
            <a:xfrm flipH="1" flipV="1">
              <a:off x="0" y="104265"/>
              <a:ext cx="201032" cy="1"/>
            </a:xfrm>
            <a:prstGeom prst="line">
              <a:avLst/>
            </a:prstGeom>
            <a:solidFill>
              <a:srgbClr val="650A34"/>
            </a:solidFill>
            <a:ln w="28575" cap="flat">
              <a:solidFill>
                <a:srgbClr val="FF3669"/>
              </a:solidFill>
              <a:prstDash val="solid"/>
              <a:round/>
            </a:ln>
            <a:effectLst/>
          </p:spPr>
          <p:txBody>
            <a:bodyPr wrap="square" lIns="45719" tIns="45719" rIns="45719" bIns="45719" numCol="1" anchor="t">
              <a:noAutofit/>
            </a:bodyPr>
            <a:lstStyle/>
            <a:p>
              <a:pPr algn="l" defTabSz="457200">
                <a:defRPr b="0" sz="1200">
                  <a:uFillTx/>
                </a:defRPr>
              </a:pPr>
            </a:p>
          </p:txBody>
        </p:sp>
        <p:sp>
          <p:nvSpPr>
            <p:cNvPr id="597" name="Shape 597"/>
            <p:cNvSpPr/>
            <p:nvPr/>
          </p:nvSpPr>
          <p:spPr>
            <a:xfrm flipH="1">
              <a:off x="91470" y="0"/>
              <a:ext cx="1" cy="201032"/>
            </a:xfrm>
            <a:prstGeom prst="line">
              <a:avLst/>
            </a:prstGeom>
            <a:solidFill>
              <a:srgbClr val="650A34"/>
            </a:solidFill>
            <a:ln w="28575" cap="flat">
              <a:solidFill>
                <a:srgbClr val="FF3669"/>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601" name="Group 601"/>
          <p:cNvGrpSpPr/>
          <p:nvPr/>
        </p:nvGrpSpPr>
        <p:grpSpPr>
          <a:xfrm>
            <a:off x="7922185" y="2222810"/>
            <a:ext cx="201032" cy="201032"/>
            <a:chOff x="0" y="0"/>
            <a:chExt cx="201031" cy="201031"/>
          </a:xfrm>
        </p:grpSpPr>
        <p:sp>
          <p:nvSpPr>
            <p:cNvPr id="599" name="Shape 599"/>
            <p:cNvSpPr/>
            <p:nvPr/>
          </p:nvSpPr>
          <p:spPr>
            <a:xfrm flipH="1" flipV="1">
              <a:off x="0" y="104265"/>
              <a:ext cx="201032" cy="1"/>
            </a:xfrm>
            <a:prstGeom prst="line">
              <a:avLst/>
            </a:prstGeom>
            <a:solidFill>
              <a:srgbClr val="650A34"/>
            </a:solidFill>
            <a:ln w="28575" cap="flat">
              <a:solidFill>
                <a:srgbClr val="70E5E1"/>
              </a:solidFill>
              <a:prstDash val="solid"/>
              <a:round/>
            </a:ln>
            <a:effectLst/>
          </p:spPr>
          <p:txBody>
            <a:bodyPr wrap="square" lIns="45719" tIns="45719" rIns="45719" bIns="45719" numCol="1" anchor="t">
              <a:noAutofit/>
            </a:bodyPr>
            <a:lstStyle/>
            <a:p>
              <a:pPr algn="l" defTabSz="457200">
                <a:defRPr b="0" sz="1200">
                  <a:uFillTx/>
                </a:defRPr>
              </a:pPr>
            </a:p>
          </p:txBody>
        </p:sp>
        <p:sp>
          <p:nvSpPr>
            <p:cNvPr id="600" name="Shape 600"/>
            <p:cNvSpPr/>
            <p:nvPr/>
          </p:nvSpPr>
          <p:spPr>
            <a:xfrm flipH="1">
              <a:off x="91470" y="0"/>
              <a:ext cx="1" cy="201032"/>
            </a:xfrm>
            <a:prstGeom prst="line">
              <a:avLst/>
            </a:prstGeom>
            <a:solidFill>
              <a:srgbClr val="650A34"/>
            </a:solidFill>
            <a:ln w="28575" cap="flat">
              <a:solidFill>
                <a:srgbClr val="70E5E1"/>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604" name="Group 604"/>
          <p:cNvGrpSpPr/>
          <p:nvPr/>
        </p:nvGrpSpPr>
        <p:grpSpPr>
          <a:xfrm>
            <a:off x="7910141" y="3399654"/>
            <a:ext cx="201032" cy="201032"/>
            <a:chOff x="0" y="0"/>
            <a:chExt cx="201031" cy="201031"/>
          </a:xfrm>
        </p:grpSpPr>
        <p:sp>
          <p:nvSpPr>
            <p:cNvPr id="602" name="Shape 602"/>
            <p:cNvSpPr/>
            <p:nvPr/>
          </p:nvSpPr>
          <p:spPr>
            <a:xfrm flipH="1" flipV="1">
              <a:off x="0" y="104265"/>
              <a:ext cx="201032" cy="1"/>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sp>
          <p:nvSpPr>
            <p:cNvPr id="603" name="Shape 603"/>
            <p:cNvSpPr/>
            <p:nvPr/>
          </p:nvSpPr>
          <p:spPr>
            <a:xfrm flipH="1">
              <a:off x="91470" y="0"/>
              <a:ext cx="1" cy="201032"/>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grpSp>
      <p:sp>
        <p:nvSpPr>
          <p:cNvPr id="605" name="Shape 605"/>
          <p:cNvSpPr/>
          <p:nvPr/>
        </p:nvSpPr>
        <p:spPr>
          <a:xfrm>
            <a:off x="6751649" y="2681350"/>
            <a:ext cx="2649" cy="182881"/>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06" name="Shape 606"/>
          <p:cNvSpPr/>
          <p:nvPr/>
        </p:nvSpPr>
        <p:spPr>
          <a:xfrm flipH="1">
            <a:off x="6601776" y="2652649"/>
            <a:ext cx="113411" cy="504349"/>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07" name="Shape 607"/>
          <p:cNvSpPr/>
          <p:nvPr/>
        </p:nvSpPr>
        <p:spPr>
          <a:xfrm>
            <a:off x="6845617" y="2652649"/>
            <a:ext cx="250473" cy="458580"/>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08" name="Shape 608"/>
          <p:cNvSpPr/>
          <p:nvPr/>
        </p:nvSpPr>
        <p:spPr>
          <a:xfrm>
            <a:off x="7676494" y="2019300"/>
            <a:ext cx="250473" cy="258856"/>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09" name="Shape 609"/>
          <p:cNvSpPr/>
          <p:nvPr/>
        </p:nvSpPr>
        <p:spPr>
          <a:xfrm>
            <a:off x="7731038" y="2171700"/>
            <a:ext cx="141386" cy="146118"/>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10" name="Shape 610"/>
          <p:cNvSpPr/>
          <p:nvPr/>
        </p:nvSpPr>
        <p:spPr>
          <a:xfrm flipH="1">
            <a:off x="8097554" y="2072715"/>
            <a:ext cx="30925" cy="152272"/>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11" name="Shape 611"/>
          <p:cNvSpPr/>
          <p:nvPr/>
        </p:nvSpPr>
        <p:spPr>
          <a:xfrm flipH="1">
            <a:off x="7301758" y="3557370"/>
            <a:ext cx="499973" cy="1"/>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12" name="Shape 612"/>
          <p:cNvSpPr/>
          <p:nvPr/>
        </p:nvSpPr>
        <p:spPr>
          <a:xfrm flipH="1">
            <a:off x="8011583" y="3207346"/>
            <a:ext cx="30925" cy="152272"/>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13" name="Shape 613"/>
          <p:cNvSpPr/>
          <p:nvPr/>
        </p:nvSpPr>
        <p:spPr>
          <a:xfrm flipH="1">
            <a:off x="8163349" y="3026968"/>
            <a:ext cx="158077" cy="371056"/>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14" name="Shape 614"/>
          <p:cNvSpPr/>
          <p:nvPr/>
        </p:nvSpPr>
        <p:spPr>
          <a:xfrm flipH="1">
            <a:off x="8128478" y="3504555"/>
            <a:ext cx="166838" cy="52817"/>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15" name="Shape 615"/>
          <p:cNvSpPr/>
          <p:nvPr/>
        </p:nvSpPr>
        <p:spPr>
          <a:xfrm flipH="1">
            <a:off x="7634807" y="2324100"/>
            <a:ext cx="212038" cy="0"/>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16" name="Shape 616"/>
          <p:cNvSpPr/>
          <p:nvPr/>
        </p:nvSpPr>
        <p:spPr>
          <a:xfrm>
            <a:off x="5893977" y="2705100"/>
            <a:ext cx="405690" cy="371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1</a:t>
            </a:r>
          </a:p>
        </p:txBody>
      </p:sp>
      <p:sp>
        <p:nvSpPr>
          <p:cNvPr id="617" name="Shape 617"/>
          <p:cNvSpPr/>
          <p:nvPr/>
        </p:nvSpPr>
        <p:spPr>
          <a:xfrm>
            <a:off x="7500936" y="3984676"/>
            <a:ext cx="405690" cy="3713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2</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Shape 6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20" name="Shape 6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21" name="Shape 6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22" name="Shape 6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23" name="Shape 6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4" name="Shape 624"/>
          <p:cNvSpPr/>
          <p:nvPr>
            <p:ph type="title"/>
          </p:nvPr>
        </p:nvSpPr>
        <p:spPr>
          <a:prstGeom prst="rect">
            <a:avLst/>
          </a:prstGeom>
        </p:spPr>
        <p:txBody>
          <a:bodyPr/>
          <a:lstStyle/>
          <a:p>
            <a:pPr/>
            <a:r>
              <a:t>KMEANS ALGORITHM</a:t>
            </a:r>
          </a:p>
        </p:txBody>
      </p:sp>
      <p:sp>
        <p:nvSpPr>
          <p:cNvPr id="625" name="Shape 625"/>
          <p:cNvSpPr/>
          <p:nvPr/>
        </p:nvSpPr>
        <p:spPr>
          <a:xfrm>
            <a:off x="566737" y="1104899"/>
            <a:ext cx="5514989" cy="3624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R="65828" algn="l" defTabSz="914400">
              <a:lnSpc>
                <a:spcPts val="2400"/>
              </a:lnSpc>
              <a:spcBef>
                <a:spcPts val="700"/>
              </a:spcBef>
              <a:defRPr b="0" sz="2000"/>
            </a:pPr>
            <a:r>
              <a:rPr i="1"/>
              <a:t>1) Choose k initial centroids</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2) For each point:</a:t>
            </a:r>
          </a:p>
          <a:p>
            <a:pPr marR="65828" algn="l" defTabSz="914400">
              <a:lnSpc>
                <a:spcPts val="2400"/>
              </a:lnSpc>
              <a:spcBef>
                <a:spcPts val="700"/>
              </a:spcBef>
              <a:defRPr b="0" sz="2000"/>
            </a:pPr>
            <a:r>
              <a:rPr i="1"/>
              <a:t>     - find distance to each centroid</a:t>
            </a:r>
          </a:p>
          <a:p>
            <a:pPr marR="65828" algn="l" defTabSz="914400">
              <a:lnSpc>
                <a:spcPts val="2400"/>
              </a:lnSpc>
              <a:spcBef>
                <a:spcPts val="700"/>
              </a:spcBef>
              <a:defRPr b="0" sz="2000"/>
            </a:pPr>
            <a:r>
              <a:rPr i="1"/>
              <a:t>     - assign point to nearest centroid</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3) Recalculate centroid positions</a:t>
            </a:r>
            <a:endParaRPr i="1"/>
          </a:p>
          <a:p>
            <a:pPr marR="65828" algn="l" defTabSz="914400">
              <a:lnSpc>
                <a:spcPts val="2400"/>
              </a:lnSpc>
              <a:spcBef>
                <a:spcPts val="700"/>
              </a:spcBef>
              <a:defRPr b="0" sz="2000"/>
            </a:pPr>
          </a:p>
          <a:p>
            <a:pPr marR="65828" algn="l" defTabSz="914400">
              <a:lnSpc>
                <a:spcPts val="2400"/>
              </a:lnSpc>
              <a:spcBef>
                <a:spcPts val="700"/>
              </a:spcBef>
              <a:defRPr b="0" sz="2000"/>
            </a:pPr>
            <a:r>
              <a:rPr i="1"/>
              <a:t>4) Repeat steps 2-3 until stopping criteria met</a:t>
            </a:r>
          </a:p>
        </p:txBody>
      </p:sp>
      <p:sp>
        <p:nvSpPr>
          <p:cNvPr id="626" name="Shape 626"/>
          <p:cNvSpPr/>
          <p:nvPr/>
        </p:nvSpPr>
        <p:spPr>
          <a:xfrm flipH="1">
            <a:off x="6357937" y="1840230"/>
            <a:ext cx="1" cy="2263140"/>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627" name="Shape 627"/>
          <p:cNvSpPr/>
          <p:nvPr/>
        </p:nvSpPr>
        <p:spPr>
          <a:xfrm flipH="1">
            <a:off x="6198167" y="3988623"/>
            <a:ext cx="2750571" cy="1"/>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628" name="Shape 628"/>
          <p:cNvSpPr/>
          <p:nvPr/>
        </p:nvSpPr>
        <p:spPr>
          <a:xfrm>
            <a:off x="6662736" y="289039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629" name="Shape 629"/>
          <p:cNvSpPr/>
          <p:nvPr/>
        </p:nvSpPr>
        <p:spPr>
          <a:xfrm>
            <a:off x="7394257" y="222281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630" name="Shape 630"/>
          <p:cNvSpPr/>
          <p:nvPr/>
        </p:nvSpPr>
        <p:spPr>
          <a:xfrm>
            <a:off x="7676494" y="2082088"/>
            <a:ext cx="182881" cy="182882"/>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631" name="Shape 631"/>
          <p:cNvSpPr/>
          <p:nvPr/>
        </p:nvSpPr>
        <p:spPr>
          <a:xfrm>
            <a:off x="7005553" y="302696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632" name="Shape 632"/>
          <p:cNvSpPr/>
          <p:nvPr/>
        </p:nvSpPr>
        <p:spPr>
          <a:xfrm>
            <a:off x="6510336" y="3209252"/>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633" name="Shape 633"/>
          <p:cNvSpPr/>
          <p:nvPr/>
        </p:nvSpPr>
        <p:spPr>
          <a:xfrm>
            <a:off x="8295313" y="2791237"/>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634" name="Shape 634"/>
          <p:cNvSpPr/>
          <p:nvPr/>
        </p:nvSpPr>
        <p:spPr>
          <a:xfrm>
            <a:off x="8011393" y="2974118"/>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635" name="Shape 635"/>
          <p:cNvSpPr/>
          <p:nvPr/>
        </p:nvSpPr>
        <p:spPr>
          <a:xfrm>
            <a:off x="8321424" y="3216774"/>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636" name="Shape 636"/>
          <p:cNvSpPr/>
          <p:nvPr/>
        </p:nvSpPr>
        <p:spPr>
          <a:xfrm>
            <a:off x="7512218" y="186690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637" name="Shape 637"/>
          <p:cNvSpPr/>
          <p:nvPr/>
        </p:nvSpPr>
        <p:spPr>
          <a:xfrm>
            <a:off x="7005553" y="3493770"/>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638" name="Shape 638"/>
          <p:cNvSpPr/>
          <p:nvPr/>
        </p:nvSpPr>
        <p:spPr>
          <a:xfrm>
            <a:off x="8022066" y="1954283"/>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grpSp>
        <p:nvGrpSpPr>
          <p:cNvPr id="641" name="Group 641"/>
          <p:cNvGrpSpPr/>
          <p:nvPr/>
        </p:nvGrpSpPr>
        <p:grpSpPr>
          <a:xfrm>
            <a:off x="6663372" y="2451618"/>
            <a:ext cx="201032" cy="201032"/>
            <a:chOff x="0" y="0"/>
            <a:chExt cx="201031" cy="201031"/>
          </a:xfrm>
        </p:grpSpPr>
        <p:sp>
          <p:nvSpPr>
            <p:cNvPr id="639" name="Shape 639"/>
            <p:cNvSpPr/>
            <p:nvPr/>
          </p:nvSpPr>
          <p:spPr>
            <a:xfrm flipH="1" flipV="1">
              <a:off x="0" y="104265"/>
              <a:ext cx="201032" cy="1"/>
            </a:xfrm>
            <a:prstGeom prst="line">
              <a:avLst/>
            </a:prstGeom>
            <a:solidFill>
              <a:srgbClr val="650A34"/>
            </a:solidFill>
            <a:ln w="28575" cap="flat">
              <a:solidFill>
                <a:srgbClr val="FF3669"/>
              </a:solidFill>
              <a:prstDash val="solid"/>
              <a:round/>
            </a:ln>
            <a:effectLst/>
          </p:spPr>
          <p:txBody>
            <a:bodyPr wrap="square" lIns="45719" tIns="45719" rIns="45719" bIns="45719" numCol="1" anchor="t">
              <a:noAutofit/>
            </a:bodyPr>
            <a:lstStyle/>
            <a:p>
              <a:pPr algn="l" defTabSz="457200">
                <a:defRPr b="0" sz="1200">
                  <a:uFillTx/>
                </a:defRPr>
              </a:pPr>
            </a:p>
          </p:txBody>
        </p:sp>
        <p:sp>
          <p:nvSpPr>
            <p:cNvPr id="640" name="Shape 640"/>
            <p:cNvSpPr/>
            <p:nvPr/>
          </p:nvSpPr>
          <p:spPr>
            <a:xfrm flipH="1">
              <a:off x="91470" y="0"/>
              <a:ext cx="1" cy="201032"/>
            </a:xfrm>
            <a:prstGeom prst="line">
              <a:avLst/>
            </a:prstGeom>
            <a:solidFill>
              <a:srgbClr val="650A34"/>
            </a:solidFill>
            <a:ln w="28575" cap="flat">
              <a:solidFill>
                <a:srgbClr val="FF3669"/>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644" name="Group 644"/>
          <p:cNvGrpSpPr/>
          <p:nvPr/>
        </p:nvGrpSpPr>
        <p:grpSpPr>
          <a:xfrm>
            <a:off x="7922185" y="2222810"/>
            <a:ext cx="201032" cy="201032"/>
            <a:chOff x="0" y="0"/>
            <a:chExt cx="201031" cy="201031"/>
          </a:xfrm>
        </p:grpSpPr>
        <p:sp>
          <p:nvSpPr>
            <p:cNvPr id="642" name="Shape 642"/>
            <p:cNvSpPr/>
            <p:nvPr/>
          </p:nvSpPr>
          <p:spPr>
            <a:xfrm flipH="1" flipV="1">
              <a:off x="0" y="104265"/>
              <a:ext cx="201032" cy="1"/>
            </a:xfrm>
            <a:prstGeom prst="line">
              <a:avLst/>
            </a:prstGeom>
            <a:solidFill>
              <a:srgbClr val="650A34"/>
            </a:solidFill>
            <a:ln w="28575" cap="flat">
              <a:solidFill>
                <a:srgbClr val="70E5E1"/>
              </a:solidFill>
              <a:prstDash val="solid"/>
              <a:round/>
            </a:ln>
            <a:effectLst/>
          </p:spPr>
          <p:txBody>
            <a:bodyPr wrap="square" lIns="45719" tIns="45719" rIns="45719" bIns="45719" numCol="1" anchor="t">
              <a:noAutofit/>
            </a:bodyPr>
            <a:lstStyle/>
            <a:p>
              <a:pPr algn="l" defTabSz="457200">
                <a:defRPr b="0" sz="1200">
                  <a:uFillTx/>
                </a:defRPr>
              </a:pPr>
            </a:p>
          </p:txBody>
        </p:sp>
        <p:sp>
          <p:nvSpPr>
            <p:cNvPr id="643" name="Shape 643"/>
            <p:cNvSpPr/>
            <p:nvPr/>
          </p:nvSpPr>
          <p:spPr>
            <a:xfrm flipH="1">
              <a:off x="91470" y="0"/>
              <a:ext cx="1" cy="201032"/>
            </a:xfrm>
            <a:prstGeom prst="line">
              <a:avLst/>
            </a:prstGeom>
            <a:solidFill>
              <a:srgbClr val="650A34"/>
            </a:solidFill>
            <a:ln w="28575" cap="flat">
              <a:solidFill>
                <a:srgbClr val="70E5E1"/>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647" name="Group 647"/>
          <p:cNvGrpSpPr/>
          <p:nvPr/>
        </p:nvGrpSpPr>
        <p:grpSpPr>
          <a:xfrm>
            <a:off x="7910141" y="3399654"/>
            <a:ext cx="201032" cy="201032"/>
            <a:chOff x="0" y="0"/>
            <a:chExt cx="201031" cy="201031"/>
          </a:xfrm>
        </p:grpSpPr>
        <p:sp>
          <p:nvSpPr>
            <p:cNvPr id="645" name="Shape 645"/>
            <p:cNvSpPr/>
            <p:nvPr/>
          </p:nvSpPr>
          <p:spPr>
            <a:xfrm flipH="1" flipV="1">
              <a:off x="0" y="104265"/>
              <a:ext cx="201032" cy="1"/>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sp>
          <p:nvSpPr>
            <p:cNvPr id="646" name="Shape 646"/>
            <p:cNvSpPr/>
            <p:nvPr/>
          </p:nvSpPr>
          <p:spPr>
            <a:xfrm flipH="1">
              <a:off x="91470" y="0"/>
              <a:ext cx="1" cy="201032"/>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grpSp>
      <p:sp>
        <p:nvSpPr>
          <p:cNvPr id="648" name="Shape 648"/>
          <p:cNvSpPr/>
          <p:nvPr/>
        </p:nvSpPr>
        <p:spPr>
          <a:xfrm>
            <a:off x="6751649" y="2681350"/>
            <a:ext cx="2649" cy="182881"/>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49" name="Shape 649"/>
          <p:cNvSpPr/>
          <p:nvPr/>
        </p:nvSpPr>
        <p:spPr>
          <a:xfrm flipH="1">
            <a:off x="6601776" y="2652649"/>
            <a:ext cx="113411" cy="504349"/>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50" name="Shape 650"/>
          <p:cNvSpPr/>
          <p:nvPr/>
        </p:nvSpPr>
        <p:spPr>
          <a:xfrm>
            <a:off x="6845617" y="2652649"/>
            <a:ext cx="250473" cy="458580"/>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51" name="Shape 651"/>
          <p:cNvSpPr/>
          <p:nvPr/>
        </p:nvSpPr>
        <p:spPr>
          <a:xfrm>
            <a:off x="7676494" y="2019300"/>
            <a:ext cx="250473" cy="258856"/>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52" name="Shape 652"/>
          <p:cNvSpPr/>
          <p:nvPr/>
        </p:nvSpPr>
        <p:spPr>
          <a:xfrm>
            <a:off x="7731038" y="2171700"/>
            <a:ext cx="141386" cy="146118"/>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53" name="Shape 653"/>
          <p:cNvSpPr/>
          <p:nvPr/>
        </p:nvSpPr>
        <p:spPr>
          <a:xfrm flipH="1">
            <a:off x="8097554" y="2072715"/>
            <a:ext cx="30925" cy="152272"/>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54" name="Shape 654"/>
          <p:cNvSpPr/>
          <p:nvPr/>
        </p:nvSpPr>
        <p:spPr>
          <a:xfrm flipH="1">
            <a:off x="7301758" y="3557370"/>
            <a:ext cx="499973" cy="1"/>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55" name="Shape 655"/>
          <p:cNvSpPr/>
          <p:nvPr/>
        </p:nvSpPr>
        <p:spPr>
          <a:xfrm flipH="1">
            <a:off x="8011583" y="3207346"/>
            <a:ext cx="30925" cy="152272"/>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56" name="Shape 656"/>
          <p:cNvSpPr/>
          <p:nvPr/>
        </p:nvSpPr>
        <p:spPr>
          <a:xfrm flipH="1">
            <a:off x="8163349" y="3026968"/>
            <a:ext cx="158077" cy="371056"/>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57" name="Shape 657"/>
          <p:cNvSpPr/>
          <p:nvPr/>
        </p:nvSpPr>
        <p:spPr>
          <a:xfrm flipH="1">
            <a:off x="8128478" y="3504555"/>
            <a:ext cx="166838" cy="52817"/>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58" name="Shape 658"/>
          <p:cNvSpPr/>
          <p:nvPr/>
        </p:nvSpPr>
        <p:spPr>
          <a:xfrm flipH="1">
            <a:off x="7634807" y="2324100"/>
            <a:ext cx="212038" cy="0"/>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659" name="Shape 659"/>
          <p:cNvSpPr/>
          <p:nvPr/>
        </p:nvSpPr>
        <p:spPr>
          <a:xfrm>
            <a:off x="5893977" y="2705100"/>
            <a:ext cx="405690" cy="371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1</a:t>
            </a:r>
          </a:p>
        </p:txBody>
      </p:sp>
      <p:sp>
        <p:nvSpPr>
          <p:cNvPr id="660" name="Shape 660"/>
          <p:cNvSpPr/>
          <p:nvPr/>
        </p:nvSpPr>
        <p:spPr>
          <a:xfrm>
            <a:off x="7500936" y="3984676"/>
            <a:ext cx="405690" cy="3713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2</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2" name="Shape 6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63" name="Shape 6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64" name="Shape 6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65" name="Shape 6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66" name="Shape 66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7" name="Shape 667"/>
          <p:cNvSpPr/>
          <p:nvPr>
            <p:ph type="title"/>
          </p:nvPr>
        </p:nvSpPr>
        <p:spPr>
          <a:prstGeom prst="rect">
            <a:avLst/>
          </a:prstGeom>
        </p:spPr>
        <p:txBody>
          <a:bodyPr/>
          <a:lstStyle/>
          <a:p>
            <a:pPr/>
            <a:r>
              <a:t>KMEANS ALGORITHM</a:t>
            </a:r>
          </a:p>
        </p:txBody>
      </p:sp>
      <p:sp>
        <p:nvSpPr>
          <p:cNvPr id="668" name="Shape 668"/>
          <p:cNvSpPr/>
          <p:nvPr/>
        </p:nvSpPr>
        <p:spPr>
          <a:xfrm>
            <a:off x="566737" y="1104899"/>
            <a:ext cx="5514989" cy="3624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R="65828" algn="l" defTabSz="914400">
              <a:lnSpc>
                <a:spcPts val="2400"/>
              </a:lnSpc>
              <a:spcBef>
                <a:spcPts val="700"/>
              </a:spcBef>
              <a:defRPr b="0" sz="2000"/>
            </a:pPr>
            <a:r>
              <a:rPr i="1"/>
              <a:t>1) Choose k initial centroids</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2) For each point:</a:t>
            </a:r>
          </a:p>
          <a:p>
            <a:pPr marR="65828" algn="l" defTabSz="914400">
              <a:lnSpc>
                <a:spcPts val="2400"/>
              </a:lnSpc>
              <a:spcBef>
                <a:spcPts val="700"/>
              </a:spcBef>
              <a:defRPr b="0" sz="2000"/>
            </a:pPr>
            <a:r>
              <a:rPr i="1"/>
              <a:t>     - find distance to each centroid</a:t>
            </a:r>
          </a:p>
          <a:p>
            <a:pPr marR="65828" algn="l" defTabSz="914400">
              <a:lnSpc>
                <a:spcPts val="2400"/>
              </a:lnSpc>
              <a:spcBef>
                <a:spcPts val="700"/>
              </a:spcBef>
              <a:defRPr b="0" sz="2000"/>
            </a:pPr>
            <a:r>
              <a:rPr i="1"/>
              <a:t>     - assign point to nearest centroid</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3) Recalculate centroid positions</a:t>
            </a:r>
            <a:endParaRPr i="1"/>
          </a:p>
          <a:p>
            <a:pPr marR="65828" algn="l" defTabSz="914400">
              <a:lnSpc>
                <a:spcPts val="2400"/>
              </a:lnSpc>
              <a:spcBef>
                <a:spcPts val="700"/>
              </a:spcBef>
              <a:defRPr b="0" sz="2000"/>
            </a:pPr>
          </a:p>
          <a:p>
            <a:pPr marR="65828" algn="l" defTabSz="914400">
              <a:lnSpc>
                <a:spcPts val="2400"/>
              </a:lnSpc>
              <a:spcBef>
                <a:spcPts val="700"/>
              </a:spcBef>
              <a:defRPr b="0" sz="2000"/>
            </a:pPr>
            <a:r>
              <a:rPr i="1"/>
              <a:t>4) Repeat steps 2-3 until stopping criteria met</a:t>
            </a:r>
          </a:p>
        </p:txBody>
      </p:sp>
      <p:sp>
        <p:nvSpPr>
          <p:cNvPr id="669" name="Shape 669"/>
          <p:cNvSpPr/>
          <p:nvPr/>
        </p:nvSpPr>
        <p:spPr>
          <a:xfrm flipH="1">
            <a:off x="6357937" y="1840230"/>
            <a:ext cx="1" cy="2263140"/>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670" name="Shape 670"/>
          <p:cNvSpPr/>
          <p:nvPr/>
        </p:nvSpPr>
        <p:spPr>
          <a:xfrm flipH="1">
            <a:off x="6198167" y="3988623"/>
            <a:ext cx="2750571" cy="1"/>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671" name="Shape 671"/>
          <p:cNvSpPr/>
          <p:nvPr/>
        </p:nvSpPr>
        <p:spPr>
          <a:xfrm>
            <a:off x="6662736" y="289039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672" name="Shape 672"/>
          <p:cNvSpPr/>
          <p:nvPr/>
        </p:nvSpPr>
        <p:spPr>
          <a:xfrm>
            <a:off x="7394257" y="222281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673" name="Shape 673"/>
          <p:cNvSpPr/>
          <p:nvPr/>
        </p:nvSpPr>
        <p:spPr>
          <a:xfrm>
            <a:off x="7676494" y="2082088"/>
            <a:ext cx="182881" cy="182882"/>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674" name="Shape 674"/>
          <p:cNvSpPr/>
          <p:nvPr/>
        </p:nvSpPr>
        <p:spPr>
          <a:xfrm>
            <a:off x="7005553" y="302696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675" name="Shape 675"/>
          <p:cNvSpPr/>
          <p:nvPr/>
        </p:nvSpPr>
        <p:spPr>
          <a:xfrm>
            <a:off x="6510336" y="3209252"/>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676" name="Shape 676"/>
          <p:cNvSpPr/>
          <p:nvPr/>
        </p:nvSpPr>
        <p:spPr>
          <a:xfrm>
            <a:off x="8295313" y="2791237"/>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677" name="Shape 677"/>
          <p:cNvSpPr/>
          <p:nvPr/>
        </p:nvSpPr>
        <p:spPr>
          <a:xfrm>
            <a:off x="8011393" y="2974118"/>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678" name="Shape 678"/>
          <p:cNvSpPr/>
          <p:nvPr/>
        </p:nvSpPr>
        <p:spPr>
          <a:xfrm>
            <a:off x="8321424" y="3216774"/>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679" name="Shape 679"/>
          <p:cNvSpPr/>
          <p:nvPr/>
        </p:nvSpPr>
        <p:spPr>
          <a:xfrm>
            <a:off x="7512218" y="186690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680" name="Shape 680"/>
          <p:cNvSpPr/>
          <p:nvPr/>
        </p:nvSpPr>
        <p:spPr>
          <a:xfrm>
            <a:off x="7005553" y="3493770"/>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681" name="Shape 681"/>
          <p:cNvSpPr/>
          <p:nvPr/>
        </p:nvSpPr>
        <p:spPr>
          <a:xfrm>
            <a:off x="8022066" y="1954283"/>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grpSp>
        <p:nvGrpSpPr>
          <p:cNvPr id="684" name="Group 684"/>
          <p:cNvGrpSpPr/>
          <p:nvPr/>
        </p:nvGrpSpPr>
        <p:grpSpPr>
          <a:xfrm>
            <a:off x="6738441" y="3074224"/>
            <a:ext cx="201032" cy="201032"/>
            <a:chOff x="0" y="0"/>
            <a:chExt cx="201031" cy="201031"/>
          </a:xfrm>
        </p:grpSpPr>
        <p:sp>
          <p:nvSpPr>
            <p:cNvPr id="682" name="Shape 682"/>
            <p:cNvSpPr/>
            <p:nvPr/>
          </p:nvSpPr>
          <p:spPr>
            <a:xfrm flipH="1" flipV="1">
              <a:off x="0" y="104265"/>
              <a:ext cx="201032" cy="1"/>
            </a:xfrm>
            <a:prstGeom prst="line">
              <a:avLst/>
            </a:prstGeom>
            <a:solidFill>
              <a:srgbClr val="650A34"/>
            </a:solidFill>
            <a:ln w="28575" cap="flat">
              <a:solidFill>
                <a:srgbClr val="CE0035"/>
              </a:solidFill>
              <a:prstDash val="solid"/>
              <a:round/>
            </a:ln>
            <a:effectLst/>
          </p:spPr>
          <p:txBody>
            <a:bodyPr wrap="square" lIns="45719" tIns="45719" rIns="45719" bIns="45719" numCol="1" anchor="t">
              <a:noAutofit/>
            </a:bodyPr>
            <a:lstStyle/>
            <a:p>
              <a:pPr algn="l" defTabSz="457200">
                <a:defRPr b="0" sz="1200">
                  <a:uFillTx/>
                </a:defRPr>
              </a:pPr>
            </a:p>
          </p:txBody>
        </p:sp>
        <p:sp>
          <p:nvSpPr>
            <p:cNvPr id="683" name="Shape 683"/>
            <p:cNvSpPr/>
            <p:nvPr/>
          </p:nvSpPr>
          <p:spPr>
            <a:xfrm flipH="1">
              <a:off x="91470" y="0"/>
              <a:ext cx="1" cy="201032"/>
            </a:xfrm>
            <a:prstGeom prst="line">
              <a:avLst/>
            </a:prstGeom>
            <a:solidFill>
              <a:srgbClr val="650A34"/>
            </a:solidFill>
            <a:ln w="28575" cap="flat">
              <a:solidFill>
                <a:srgbClr val="CE0035"/>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687" name="Group 687"/>
          <p:cNvGrpSpPr/>
          <p:nvPr/>
        </p:nvGrpSpPr>
        <p:grpSpPr>
          <a:xfrm>
            <a:off x="7733991" y="2065669"/>
            <a:ext cx="201032" cy="201032"/>
            <a:chOff x="0" y="0"/>
            <a:chExt cx="201031" cy="201031"/>
          </a:xfrm>
        </p:grpSpPr>
        <p:sp>
          <p:nvSpPr>
            <p:cNvPr id="685" name="Shape 685"/>
            <p:cNvSpPr/>
            <p:nvPr/>
          </p:nvSpPr>
          <p:spPr>
            <a:xfrm flipH="1" flipV="1">
              <a:off x="0" y="104265"/>
              <a:ext cx="201032" cy="1"/>
            </a:xfrm>
            <a:prstGeom prst="line">
              <a:avLst/>
            </a:prstGeom>
            <a:solidFill>
              <a:srgbClr val="650A34"/>
            </a:solidFill>
            <a:ln w="28575" cap="flat">
              <a:solidFill>
                <a:srgbClr val="11615E"/>
              </a:solidFill>
              <a:prstDash val="solid"/>
              <a:round/>
            </a:ln>
            <a:effectLst/>
          </p:spPr>
          <p:txBody>
            <a:bodyPr wrap="square" lIns="45719" tIns="45719" rIns="45719" bIns="45719" numCol="1" anchor="t">
              <a:noAutofit/>
            </a:bodyPr>
            <a:lstStyle/>
            <a:p>
              <a:pPr algn="l" defTabSz="457200">
                <a:defRPr b="0" sz="1200">
                  <a:uFillTx/>
                </a:defRPr>
              </a:pPr>
            </a:p>
          </p:txBody>
        </p:sp>
        <p:sp>
          <p:nvSpPr>
            <p:cNvPr id="686" name="Shape 686"/>
            <p:cNvSpPr/>
            <p:nvPr/>
          </p:nvSpPr>
          <p:spPr>
            <a:xfrm flipH="1">
              <a:off x="91470" y="0"/>
              <a:ext cx="1" cy="201032"/>
            </a:xfrm>
            <a:prstGeom prst="line">
              <a:avLst/>
            </a:prstGeom>
            <a:solidFill>
              <a:srgbClr val="650A34"/>
            </a:solidFill>
            <a:ln w="28575" cap="flat">
              <a:solidFill>
                <a:srgbClr val="11615E"/>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690" name="Group 690"/>
          <p:cNvGrpSpPr/>
          <p:nvPr/>
        </p:nvGrpSpPr>
        <p:grpSpPr>
          <a:xfrm>
            <a:off x="7898266" y="3226624"/>
            <a:ext cx="201032" cy="201032"/>
            <a:chOff x="0" y="0"/>
            <a:chExt cx="201031" cy="201031"/>
          </a:xfrm>
        </p:grpSpPr>
        <p:sp>
          <p:nvSpPr>
            <p:cNvPr id="688" name="Shape 688"/>
            <p:cNvSpPr/>
            <p:nvPr/>
          </p:nvSpPr>
          <p:spPr>
            <a:xfrm flipH="1" flipV="1">
              <a:off x="0" y="104265"/>
              <a:ext cx="201032" cy="1"/>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sp>
          <p:nvSpPr>
            <p:cNvPr id="689" name="Shape 689"/>
            <p:cNvSpPr/>
            <p:nvPr/>
          </p:nvSpPr>
          <p:spPr>
            <a:xfrm flipH="1">
              <a:off x="91470" y="0"/>
              <a:ext cx="1" cy="201032"/>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grpSp>
      <p:sp>
        <p:nvSpPr>
          <p:cNvPr id="691" name="Shape 691"/>
          <p:cNvSpPr/>
          <p:nvPr/>
        </p:nvSpPr>
        <p:spPr>
          <a:xfrm>
            <a:off x="5893977" y="2705100"/>
            <a:ext cx="405690" cy="371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1</a:t>
            </a:r>
          </a:p>
        </p:txBody>
      </p:sp>
      <p:sp>
        <p:nvSpPr>
          <p:cNvPr id="692" name="Shape 692"/>
          <p:cNvSpPr/>
          <p:nvPr/>
        </p:nvSpPr>
        <p:spPr>
          <a:xfrm>
            <a:off x="7500936" y="3984676"/>
            <a:ext cx="405690" cy="3713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2</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4" name="Shape 6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95" name="Shape 6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96" name="Shape 69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97" name="Shape 69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98" name="Shape 69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9" name="Shape 699"/>
          <p:cNvSpPr/>
          <p:nvPr>
            <p:ph type="title"/>
          </p:nvPr>
        </p:nvSpPr>
        <p:spPr>
          <a:prstGeom prst="rect">
            <a:avLst/>
          </a:prstGeom>
        </p:spPr>
        <p:txBody>
          <a:bodyPr/>
          <a:lstStyle/>
          <a:p>
            <a:pPr/>
            <a:r>
              <a:t>KMEANS ALGORITHM</a:t>
            </a:r>
          </a:p>
        </p:txBody>
      </p:sp>
      <p:sp>
        <p:nvSpPr>
          <p:cNvPr id="700" name="Shape 700"/>
          <p:cNvSpPr/>
          <p:nvPr/>
        </p:nvSpPr>
        <p:spPr>
          <a:xfrm>
            <a:off x="566737" y="1104899"/>
            <a:ext cx="5514989" cy="3624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R="65828" algn="l" defTabSz="914400">
              <a:lnSpc>
                <a:spcPts val="2400"/>
              </a:lnSpc>
              <a:spcBef>
                <a:spcPts val="700"/>
              </a:spcBef>
              <a:defRPr b="0" sz="2000"/>
            </a:pPr>
            <a:r>
              <a:rPr i="1"/>
              <a:t>1) Choose k initial centroids</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2) For each point:</a:t>
            </a:r>
          </a:p>
          <a:p>
            <a:pPr marR="65828" algn="l" defTabSz="914400">
              <a:lnSpc>
                <a:spcPts val="2400"/>
              </a:lnSpc>
              <a:spcBef>
                <a:spcPts val="700"/>
              </a:spcBef>
              <a:defRPr b="0" sz="2000"/>
            </a:pPr>
            <a:r>
              <a:rPr i="1"/>
              <a:t>     - find distance to each centroid</a:t>
            </a:r>
          </a:p>
          <a:p>
            <a:pPr marR="65828" algn="l" defTabSz="914400">
              <a:lnSpc>
                <a:spcPts val="2400"/>
              </a:lnSpc>
              <a:spcBef>
                <a:spcPts val="700"/>
              </a:spcBef>
              <a:defRPr b="0" sz="2000"/>
            </a:pPr>
            <a:r>
              <a:rPr i="1"/>
              <a:t>     - assign point to nearest centroid</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3) Recalculate centroid positions</a:t>
            </a:r>
            <a:endParaRPr i="1"/>
          </a:p>
          <a:p>
            <a:pPr marR="65828" algn="l" defTabSz="914400">
              <a:lnSpc>
                <a:spcPts val="2400"/>
              </a:lnSpc>
              <a:spcBef>
                <a:spcPts val="700"/>
              </a:spcBef>
              <a:defRPr b="0" sz="2000"/>
            </a:pPr>
          </a:p>
          <a:p>
            <a:pPr marR="65828" algn="l" defTabSz="914400">
              <a:lnSpc>
                <a:spcPts val="2400"/>
              </a:lnSpc>
              <a:spcBef>
                <a:spcPts val="700"/>
              </a:spcBef>
              <a:defRPr b="0" sz="2000"/>
            </a:pPr>
            <a:r>
              <a:rPr i="1"/>
              <a:t>4) Repeat steps 2-3 until stopping criteria met</a:t>
            </a:r>
          </a:p>
        </p:txBody>
      </p:sp>
      <p:sp>
        <p:nvSpPr>
          <p:cNvPr id="701" name="Shape 701"/>
          <p:cNvSpPr/>
          <p:nvPr/>
        </p:nvSpPr>
        <p:spPr>
          <a:xfrm flipH="1">
            <a:off x="6357937" y="1840230"/>
            <a:ext cx="1" cy="2263140"/>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702" name="Shape 702"/>
          <p:cNvSpPr/>
          <p:nvPr/>
        </p:nvSpPr>
        <p:spPr>
          <a:xfrm flipH="1">
            <a:off x="6198167" y="3988623"/>
            <a:ext cx="2750571" cy="1"/>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703" name="Shape 703"/>
          <p:cNvSpPr/>
          <p:nvPr/>
        </p:nvSpPr>
        <p:spPr>
          <a:xfrm>
            <a:off x="6662736" y="289039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704" name="Shape 704"/>
          <p:cNvSpPr/>
          <p:nvPr/>
        </p:nvSpPr>
        <p:spPr>
          <a:xfrm>
            <a:off x="7394257" y="222281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705" name="Shape 705"/>
          <p:cNvSpPr/>
          <p:nvPr/>
        </p:nvSpPr>
        <p:spPr>
          <a:xfrm>
            <a:off x="7676494" y="2082088"/>
            <a:ext cx="182881" cy="182882"/>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706" name="Shape 706"/>
          <p:cNvSpPr/>
          <p:nvPr/>
        </p:nvSpPr>
        <p:spPr>
          <a:xfrm>
            <a:off x="7005553" y="302696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707" name="Shape 707"/>
          <p:cNvSpPr/>
          <p:nvPr/>
        </p:nvSpPr>
        <p:spPr>
          <a:xfrm>
            <a:off x="6510336" y="3209252"/>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708" name="Shape 708"/>
          <p:cNvSpPr/>
          <p:nvPr/>
        </p:nvSpPr>
        <p:spPr>
          <a:xfrm>
            <a:off x="8295313" y="2791237"/>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709" name="Shape 709"/>
          <p:cNvSpPr/>
          <p:nvPr/>
        </p:nvSpPr>
        <p:spPr>
          <a:xfrm>
            <a:off x="8011393" y="2974118"/>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710" name="Shape 710"/>
          <p:cNvSpPr/>
          <p:nvPr/>
        </p:nvSpPr>
        <p:spPr>
          <a:xfrm>
            <a:off x="8321424" y="3216774"/>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711" name="Shape 711"/>
          <p:cNvSpPr/>
          <p:nvPr/>
        </p:nvSpPr>
        <p:spPr>
          <a:xfrm>
            <a:off x="7512218" y="186690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712" name="Shape 712"/>
          <p:cNvSpPr/>
          <p:nvPr/>
        </p:nvSpPr>
        <p:spPr>
          <a:xfrm>
            <a:off x="7005553" y="3493770"/>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713" name="Shape 713"/>
          <p:cNvSpPr/>
          <p:nvPr/>
        </p:nvSpPr>
        <p:spPr>
          <a:xfrm>
            <a:off x="8022066" y="1954283"/>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grpSp>
        <p:nvGrpSpPr>
          <p:cNvPr id="716" name="Group 716"/>
          <p:cNvGrpSpPr/>
          <p:nvPr/>
        </p:nvGrpSpPr>
        <p:grpSpPr>
          <a:xfrm>
            <a:off x="6738441" y="3074224"/>
            <a:ext cx="201032" cy="201032"/>
            <a:chOff x="0" y="0"/>
            <a:chExt cx="201031" cy="201031"/>
          </a:xfrm>
        </p:grpSpPr>
        <p:sp>
          <p:nvSpPr>
            <p:cNvPr id="714" name="Shape 714"/>
            <p:cNvSpPr/>
            <p:nvPr/>
          </p:nvSpPr>
          <p:spPr>
            <a:xfrm flipH="1" flipV="1">
              <a:off x="0" y="104265"/>
              <a:ext cx="201032" cy="1"/>
            </a:xfrm>
            <a:prstGeom prst="line">
              <a:avLst/>
            </a:prstGeom>
            <a:solidFill>
              <a:srgbClr val="650A34"/>
            </a:solidFill>
            <a:ln w="28575" cap="flat">
              <a:solidFill>
                <a:srgbClr val="CE0035"/>
              </a:solidFill>
              <a:prstDash val="solid"/>
              <a:round/>
            </a:ln>
            <a:effectLst/>
          </p:spPr>
          <p:txBody>
            <a:bodyPr wrap="square" lIns="45719" tIns="45719" rIns="45719" bIns="45719" numCol="1" anchor="t">
              <a:noAutofit/>
            </a:bodyPr>
            <a:lstStyle/>
            <a:p>
              <a:pPr algn="l" defTabSz="457200">
                <a:defRPr b="0" sz="1200">
                  <a:uFillTx/>
                </a:defRPr>
              </a:pPr>
            </a:p>
          </p:txBody>
        </p:sp>
        <p:sp>
          <p:nvSpPr>
            <p:cNvPr id="715" name="Shape 715"/>
            <p:cNvSpPr/>
            <p:nvPr/>
          </p:nvSpPr>
          <p:spPr>
            <a:xfrm flipH="1">
              <a:off x="91470" y="0"/>
              <a:ext cx="1" cy="201032"/>
            </a:xfrm>
            <a:prstGeom prst="line">
              <a:avLst/>
            </a:prstGeom>
            <a:solidFill>
              <a:srgbClr val="650A34"/>
            </a:solidFill>
            <a:ln w="28575" cap="flat">
              <a:solidFill>
                <a:srgbClr val="CE0035"/>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719" name="Group 719"/>
          <p:cNvGrpSpPr/>
          <p:nvPr/>
        </p:nvGrpSpPr>
        <p:grpSpPr>
          <a:xfrm>
            <a:off x="7733991" y="2065669"/>
            <a:ext cx="201032" cy="201032"/>
            <a:chOff x="0" y="0"/>
            <a:chExt cx="201031" cy="201031"/>
          </a:xfrm>
        </p:grpSpPr>
        <p:sp>
          <p:nvSpPr>
            <p:cNvPr id="717" name="Shape 717"/>
            <p:cNvSpPr/>
            <p:nvPr/>
          </p:nvSpPr>
          <p:spPr>
            <a:xfrm flipH="1" flipV="1">
              <a:off x="0" y="104265"/>
              <a:ext cx="201032" cy="1"/>
            </a:xfrm>
            <a:prstGeom prst="line">
              <a:avLst/>
            </a:prstGeom>
            <a:solidFill>
              <a:srgbClr val="650A34"/>
            </a:solidFill>
            <a:ln w="28575" cap="flat">
              <a:solidFill>
                <a:srgbClr val="11615E"/>
              </a:solidFill>
              <a:prstDash val="solid"/>
              <a:round/>
            </a:ln>
            <a:effectLst/>
          </p:spPr>
          <p:txBody>
            <a:bodyPr wrap="square" lIns="45719" tIns="45719" rIns="45719" bIns="45719" numCol="1" anchor="t">
              <a:noAutofit/>
            </a:bodyPr>
            <a:lstStyle/>
            <a:p>
              <a:pPr algn="l" defTabSz="457200">
                <a:defRPr b="0" sz="1200">
                  <a:uFillTx/>
                </a:defRPr>
              </a:pPr>
            </a:p>
          </p:txBody>
        </p:sp>
        <p:sp>
          <p:nvSpPr>
            <p:cNvPr id="718" name="Shape 718"/>
            <p:cNvSpPr/>
            <p:nvPr/>
          </p:nvSpPr>
          <p:spPr>
            <a:xfrm flipH="1">
              <a:off x="91470" y="0"/>
              <a:ext cx="1" cy="201032"/>
            </a:xfrm>
            <a:prstGeom prst="line">
              <a:avLst/>
            </a:prstGeom>
            <a:solidFill>
              <a:srgbClr val="650A34"/>
            </a:solidFill>
            <a:ln w="28575" cap="flat">
              <a:solidFill>
                <a:srgbClr val="11615E"/>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722" name="Group 722"/>
          <p:cNvGrpSpPr/>
          <p:nvPr/>
        </p:nvGrpSpPr>
        <p:grpSpPr>
          <a:xfrm>
            <a:off x="7898266" y="3226624"/>
            <a:ext cx="201032" cy="201032"/>
            <a:chOff x="0" y="0"/>
            <a:chExt cx="201031" cy="201031"/>
          </a:xfrm>
        </p:grpSpPr>
        <p:sp>
          <p:nvSpPr>
            <p:cNvPr id="720" name="Shape 720"/>
            <p:cNvSpPr/>
            <p:nvPr/>
          </p:nvSpPr>
          <p:spPr>
            <a:xfrm flipH="1" flipV="1">
              <a:off x="0" y="104265"/>
              <a:ext cx="201032" cy="1"/>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sp>
          <p:nvSpPr>
            <p:cNvPr id="721" name="Shape 721"/>
            <p:cNvSpPr/>
            <p:nvPr/>
          </p:nvSpPr>
          <p:spPr>
            <a:xfrm flipH="1">
              <a:off x="91470" y="0"/>
              <a:ext cx="1" cy="201032"/>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grpSp>
      <p:sp>
        <p:nvSpPr>
          <p:cNvPr id="723" name="Shape 723"/>
          <p:cNvSpPr/>
          <p:nvPr/>
        </p:nvSpPr>
        <p:spPr>
          <a:xfrm flipV="1">
            <a:off x="7517134" y="2178008"/>
            <a:ext cx="244852" cy="126168"/>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24" name="Shape 724"/>
          <p:cNvSpPr/>
          <p:nvPr/>
        </p:nvSpPr>
        <p:spPr>
          <a:xfrm flipV="1">
            <a:off x="7870062" y="2059907"/>
            <a:ext cx="244852" cy="71219"/>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25" name="Shape 725"/>
          <p:cNvSpPr/>
          <p:nvPr/>
        </p:nvSpPr>
        <p:spPr>
          <a:xfrm>
            <a:off x="7614242" y="1985653"/>
            <a:ext cx="139046" cy="155457"/>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26" name="Shape 726"/>
          <p:cNvSpPr/>
          <p:nvPr/>
        </p:nvSpPr>
        <p:spPr>
          <a:xfrm flipV="1">
            <a:off x="8093094" y="2953896"/>
            <a:ext cx="202357" cy="248797"/>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27" name="Shape 727"/>
          <p:cNvSpPr/>
          <p:nvPr/>
        </p:nvSpPr>
        <p:spPr>
          <a:xfrm flipV="1">
            <a:off x="8110536" y="3305828"/>
            <a:ext cx="253219" cy="57818"/>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28" name="Shape 728"/>
          <p:cNvSpPr/>
          <p:nvPr/>
        </p:nvSpPr>
        <p:spPr>
          <a:xfrm flipV="1">
            <a:off x="8001655" y="3059418"/>
            <a:ext cx="101179" cy="215838"/>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29" name="Shape 729"/>
          <p:cNvSpPr/>
          <p:nvPr/>
        </p:nvSpPr>
        <p:spPr>
          <a:xfrm flipV="1">
            <a:off x="6641065" y="3229152"/>
            <a:ext cx="114226" cy="71219"/>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30" name="Shape 730"/>
          <p:cNvSpPr/>
          <p:nvPr/>
        </p:nvSpPr>
        <p:spPr>
          <a:xfrm flipV="1">
            <a:off x="6977448" y="3125359"/>
            <a:ext cx="94402" cy="40202"/>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31" name="Shape 731"/>
          <p:cNvSpPr/>
          <p:nvPr/>
        </p:nvSpPr>
        <p:spPr>
          <a:xfrm>
            <a:off x="6766234" y="2997121"/>
            <a:ext cx="58968" cy="116796"/>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32" name="Shape 732"/>
          <p:cNvSpPr/>
          <p:nvPr/>
        </p:nvSpPr>
        <p:spPr>
          <a:xfrm>
            <a:off x="6878942" y="3300693"/>
            <a:ext cx="126610" cy="193077"/>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33" name="Shape 733"/>
          <p:cNvSpPr/>
          <p:nvPr/>
        </p:nvSpPr>
        <p:spPr>
          <a:xfrm>
            <a:off x="5893977" y="2705100"/>
            <a:ext cx="405690" cy="371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1</a:t>
            </a:r>
          </a:p>
        </p:txBody>
      </p:sp>
      <p:sp>
        <p:nvSpPr>
          <p:cNvPr id="734" name="Shape 734"/>
          <p:cNvSpPr/>
          <p:nvPr/>
        </p:nvSpPr>
        <p:spPr>
          <a:xfrm>
            <a:off x="7500936" y="3984676"/>
            <a:ext cx="405690" cy="3713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2</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6" name="Shape 73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37" name="Shape 73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38" name="Shape 73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39" name="Shape 73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40" name="Shape 74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1" name="Shape 741"/>
          <p:cNvSpPr/>
          <p:nvPr>
            <p:ph type="title"/>
          </p:nvPr>
        </p:nvSpPr>
        <p:spPr>
          <a:prstGeom prst="rect">
            <a:avLst/>
          </a:prstGeom>
        </p:spPr>
        <p:txBody>
          <a:bodyPr/>
          <a:lstStyle/>
          <a:p>
            <a:pPr/>
            <a:r>
              <a:t>KMEANS ALGORITHM</a:t>
            </a:r>
          </a:p>
        </p:txBody>
      </p:sp>
      <p:sp>
        <p:nvSpPr>
          <p:cNvPr id="742" name="Shape 742"/>
          <p:cNvSpPr/>
          <p:nvPr/>
        </p:nvSpPr>
        <p:spPr>
          <a:xfrm>
            <a:off x="566737" y="1104899"/>
            <a:ext cx="5514989" cy="3624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R="65828" algn="l" defTabSz="914400">
              <a:lnSpc>
                <a:spcPts val="2400"/>
              </a:lnSpc>
              <a:spcBef>
                <a:spcPts val="700"/>
              </a:spcBef>
              <a:defRPr b="0" sz="2000"/>
            </a:pPr>
            <a:r>
              <a:rPr i="1"/>
              <a:t>1) Choose k initial centroids</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2) For each point:</a:t>
            </a:r>
          </a:p>
          <a:p>
            <a:pPr marR="65828" algn="l" defTabSz="914400">
              <a:lnSpc>
                <a:spcPts val="2400"/>
              </a:lnSpc>
              <a:spcBef>
                <a:spcPts val="700"/>
              </a:spcBef>
              <a:defRPr b="0" sz="2000"/>
            </a:pPr>
            <a:r>
              <a:rPr i="1"/>
              <a:t>     - find distance to each centroid</a:t>
            </a:r>
          </a:p>
          <a:p>
            <a:pPr marR="65828" algn="l" defTabSz="914400">
              <a:lnSpc>
                <a:spcPts val="2400"/>
              </a:lnSpc>
              <a:spcBef>
                <a:spcPts val="700"/>
              </a:spcBef>
              <a:defRPr b="0" sz="2000"/>
            </a:pPr>
            <a:r>
              <a:rPr i="1"/>
              <a:t>     - assign point to nearest centroid</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3) Recalculate centroid positions</a:t>
            </a:r>
            <a:endParaRPr i="1"/>
          </a:p>
          <a:p>
            <a:pPr marR="65828" algn="l" defTabSz="914400">
              <a:lnSpc>
                <a:spcPts val="2400"/>
              </a:lnSpc>
              <a:spcBef>
                <a:spcPts val="700"/>
              </a:spcBef>
              <a:defRPr b="0" sz="2000"/>
            </a:pPr>
          </a:p>
          <a:p>
            <a:pPr marR="65828" algn="l" defTabSz="914400">
              <a:lnSpc>
                <a:spcPts val="2400"/>
              </a:lnSpc>
              <a:spcBef>
                <a:spcPts val="700"/>
              </a:spcBef>
              <a:defRPr b="0" sz="2000"/>
            </a:pPr>
            <a:r>
              <a:rPr i="1"/>
              <a:t>4) Repeat steps 2-3 until stopping criteria met</a:t>
            </a:r>
          </a:p>
        </p:txBody>
      </p:sp>
      <p:sp>
        <p:nvSpPr>
          <p:cNvPr id="743" name="Shape 743"/>
          <p:cNvSpPr/>
          <p:nvPr/>
        </p:nvSpPr>
        <p:spPr>
          <a:xfrm flipH="1">
            <a:off x="6357937" y="1840230"/>
            <a:ext cx="1" cy="2263140"/>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744" name="Shape 744"/>
          <p:cNvSpPr/>
          <p:nvPr/>
        </p:nvSpPr>
        <p:spPr>
          <a:xfrm flipH="1">
            <a:off x="6198167" y="3988623"/>
            <a:ext cx="2750571" cy="1"/>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745" name="Shape 745"/>
          <p:cNvSpPr/>
          <p:nvPr/>
        </p:nvSpPr>
        <p:spPr>
          <a:xfrm>
            <a:off x="6662736" y="289039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746" name="Shape 746"/>
          <p:cNvSpPr/>
          <p:nvPr/>
        </p:nvSpPr>
        <p:spPr>
          <a:xfrm>
            <a:off x="7394257" y="222281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747" name="Shape 747"/>
          <p:cNvSpPr/>
          <p:nvPr/>
        </p:nvSpPr>
        <p:spPr>
          <a:xfrm>
            <a:off x="7676494" y="2082088"/>
            <a:ext cx="182881" cy="182882"/>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748" name="Shape 748"/>
          <p:cNvSpPr/>
          <p:nvPr/>
        </p:nvSpPr>
        <p:spPr>
          <a:xfrm>
            <a:off x="7005553" y="302696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749" name="Shape 749"/>
          <p:cNvSpPr/>
          <p:nvPr/>
        </p:nvSpPr>
        <p:spPr>
          <a:xfrm>
            <a:off x="6510336" y="3209252"/>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750" name="Shape 750"/>
          <p:cNvSpPr/>
          <p:nvPr/>
        </p:nvSpPr>
        <p:spPr>
          <a:xfrm>
            <a:off x="8295313" y="2791237"/>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751" name="Shape 751"/>
          <p:cNvSpPr/>
          <p:nvPr/>
        </p:nvSpPr>
        <p:spPr>
          <a:xfrm>
            <a:off x="8011393" y="2974118"/>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752" name="Shape 752"/>
          <p:cNvSpPr/>
          <p:nvPr/>
        </p:nvSpPr>
        <p:spPr>
          <a:xfrm>
            <a:off x="8321424" y="3216774"/>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753" name="Shape 753"/>
          <p:cNvSpPr/>
          <p:nvPr/>
        </p:nvSpPr>
        <p:spPr>
          <a:xfrm>
            <a:off x="7512218" y="186690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754" name="Shape 754"/>
          <p:cNvSpPr/>
          <p:nvPr/>
        </p:nvSpPr>
        <p:spPr>
          <a:xfrm>
            <a:off x="7005553" y="3493770"/>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755" name="Shape 755"/>
          <p:cNvSpPr/>
          <p:nvPr/>
        </p:nvSpPr>
        <p:spPr>
          <a:xfrm>
            <a:off x="8022066" y="1954283"/>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grpSp>
        <p:nvGrpSpPr>
          <p:cNvPr id="758" name="Group 758"/>
          <p:cNvGrpSpPr/>
          <p:nvPr/>
        </p:nvGrpSpPr>
        <p:grpSpPr>
          <a:xfrm>
            <a:off x="6738441" y="3074224"/>
            <a:ext cx="201032" cy="201032"/>
            <a:chOff x="0" y="0"/>
            <a:chExt cx="201031" cy="201031"/>
          </a:xfrm>
        </p:grpSpPr>
        <p:sp>
          <p:nvSpPr>
            <p:cNvPr id="756" name="Shape 756"/>
            <p:cNvSpPr/>
            <p:nvPr/>
          </p:nvSpPr>
          <p:spPr>
            <a:xfrm flipH="1" flipV="1">
              <a:off x="0" y="104265"/>
              <a:ext cx="201032" cy="1"/>
            </a:xfrm>
            <a:prstGeom prst="line">
              <a:avLst/>
            </a:prstGeom>
            <a:solidFill>
              <a:srgbClr val="650A34"/>
            </a:solidFill>
            <a:ln w="28575" cap="flat">
              <a:solidFill>
                <a:srgbClr val="CE0035"/>
              </a:solidFill>
              <a:prstDash val="solid"/>
              <a:round/>
            </a:ln>
            <a:effectLst/>
          </p:spPr>
          <p:txBody>
            <a:bodyPr wrap="square" lIns="45719" tIns="45719" rIns="45719" bIns="45719" numCol="1" anchor="t">
              <a:noAutofit/>
            </a:bodyPr>
            <a:lstStyle/>
            <a:p>
              <a:pPr algn="l" defTabSz="457200">
                <a:defRPr b="0" sz="1200">
                  <a:uFillTx/>
                </a:defRPr>
              </a:pPr>
            </a:p>
          </p:txBody>
        </p:sp>
        <p:sp>
          <p:nvSpPr>
            <p:cNvPr id="757" name="Shape 757"/>
            <p:cNvSpPr/>
            <p:nvPr/>
          </p:nvSpPr>
          <p:spPr>
            <a:xfrm flipH="1">
              <a:off x="91470" y="0"/>
              <a:ext cx="1" cy="201032"/>
            </a:xfrm>
            <a:prstGeom prst="line">
              <a:avLst/>
            </a:prstGeom>
            <a:solidFill>
              <a:srgbClr val="650A34"/>
            </a:solidFill>
            <a:ln w="28575" cap="flat">
              <a:solidFill>
                <a:srgbClr val="CE0035"/>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761" name="Group 761"/>
          <p:cNvGrpSpPr/>
          <p:nvPr/>
        </p:nvGrpSpPr>
        <p:grpSpPr>
          <a:xfrm>
            <a:off x="7733991" y="2065669"/>
            <a:ext cx="201032" cy="201032"/>
            <a:chOff x="0" y="0"/>
            <a:chExt cx="201031" cy="201031"/>
          </a:xfrm>
        </p:grpSpPr>
        <p:sp>
          <p:nvSpPr>
            <p:cNvPr id="759" name="Shape 759"/>
            <p:cNvSpPr/>
            <p:nvPr/>
          </p:nvSpPr>
          <p:spPr>
            <a:xfrm flipH="1" flipV="1">
              <a:off x="0" y="104265"/>
              <a:ext cx="201032" cy="1"/>
            </a:xfrm>
            <a:prstGeom prst="line">
              <a:avLst/>
            </a:prstGeom>
            <a:solidFill>
              <a:srgbClr val="650A34"/>
            </a:solidFill>
            <a:ln w="28575" cap="flat">
              <a:solidFill>
                <a:srgbClr val="11615E"/>
              </a:solidFill>
              <a:prstDash val="solid"/>
              <a:round/>
            </a:ln>
            <a:effectLst/>
          </p:spPr>
          <p:txBody>
            <a:bodyPr wrap="square" lIns="45719" tIns="45719" rIns="45719" bIns="45719" numCol="1" anchor="t">
              <a:noAutofit/>
            </a:bodyPr>
            <a:lstStyle/>
            <a:p>
              <a:pPr algn="l" defTabSz="457200">
                <a:defRPr b="0" sz="1200">
                  <a:uFillTx/>
                </a:defRPr>
              </a:pPr>
            </a:p>
          </p:txBody>
        </p:sp>
        <p:sp>
          <p:nvSpPr>
            <p:cNvPr id="760" name="Shape 760"/>
            <p:cNvSpPr/>
            <p:nvPr/>
          </p:nvSpPr>
          <p:spPr>
            <a:xfrm flipH="1">
              <a:off x="91470" y="0"/>
              <a:ext cx="1" cy="201032"/>
            </a:xfrm>
            <a:prstGeom prst="line">
              <a:avLst/>
            </a:prstGeom>
            <a:solidFill>
              <a:srgbClr val="650A34"/>
            </a:solidFill>
            <a:ln w="28575" cap="flat">
              <a:solidFill>
                <a:srgbClr val="11615E"/>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764" name="Group 764"/>
          <p:cNvGrpSpPr/>
          <p:nvPr/>
        </p:nvGrpSpPr>
        <p:grpSpPr>
          <a:xfrm>
            <a:off x="7898266" y="3226624"/>
            <a:ext cx="201032" cy="201032"/>
            <a:chOff x="0" y="0"/>
            <a:chExt cx="201031" cy="201031"/>
          </a:xfrm>
        </p:grpSpPr>
        <p:sp>
          <p:nvSpPr>
            <p:cNvPr id="762" name="Shape 762"/>
            <p:cNvSpPr/>
            <p:nvPr/>
          </p:nvSpPr>
          <p:spPr>
            <a:xfrm flipH="1" flipV="1">
              <a:off x="0" y="104265"/>
              <a:ext cx="201032" cy="1"/>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sp>
          <p:nvSpPr>
            <p:cNvPr id="763" name="Shape 763"/>
            <p:cNvSpPr/>
            <p:nvPr/>
          </p:nvSpPr>
          <p:spPr>
            <a:xfrm flipH="1">
              <a:off x="91470" y="0"/>
              <a:ext cx="1" cy="201032"/>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grpSp>
      <p:sp>
        <p:nvSpPr>
          <p:cNvPr id="765" name="Shape 765"/>
          <p:cNvSpPr/>
          <p:nvPr/>
        </p:nvSpPr>
        <p:spPr>
          <a:xfrm flipV="1">
            <a:off x="7517134" y="2178008"/>
            <a:ext cx="244852" cy="126168"/>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66" name="Shape 766"/>
          <p:cNvSpPr/>
          <p:nvPr/>
        </p:nvSpPr>
        <p:spPr>
          <a:xfrm flipV="1">
            <a:off x="7870062" y="2059907"/>
            <a:ext cx="244852" cy="71219"/>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67" name="Shape 767"/>
          <p:cNvSpPr/>
          <p:nvPr/>
        </p:nvSpPr>
        <p:spPr>
          <a:xfrm>
            <a:off x="7614242" y="1985653"/>
            <a:ext cx="139046" cy="155457"/>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68" name="Shape 768"/>
          <p:cNvSpPr/>
          <p:nvPr/>
        </p:nvSpPr>
        <p:spPr>
          <a:xfrm flipV="1">
            <a:off x="8093094" y="2953896"/>
            <a:ext cx="202357" cy="248797"/>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69" name="Shape 769"/>
          <p:cNvSpPr/>
          <p:nvPr/>
        </p:nvSpPr>
        <p:spPr>
          <a:xfrm flipV="1">
            <a:off x="8110536" y="3305828"/>
            <a:ext cx="253219" cy="57818"/>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70" name="Shape 770"/>
          <p:cNvSpPr/>
          <p:nvPr/>
        </p:nvSpPr>
        <p:spPr>
          <a:xfrm flipV="1">
            <a:off x="8001655" y="3059418"/>
            <a:ext cx="101179" cy="215838"/>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71" name="Shape 771"/>
          <p:cNvSpPr/>
          <p:nvPr/>
        </p:nvSpPr>
        <p:spPr>
          <a:xfrm flipV="1">
            <a:off x="6641065" y="3229152"/>
            <a:ext cx="114226" cy="71219"/>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72" name="Shape 772"/>
          <p:cNvSpPr/>
          <p:nvPr/>
        </p:nvSpPr>
        <p:spPr>
          <a:xfrm flipV="1">
            <a:off x="6977448" y="3125359"/>
            <a:ext cx="94402" cy="40202"/>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73" name="Shape 773"/>
          <p:cNvSpPr/>
          <p:nvPr/>
        </p:nvSpPr>
        <p:spPr>
          <a:xfrm>
            <a:off x="6766234" y="2997121"/>
            <a:ext cx="58968" cy="116796"/>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74" name="Shape 774"/>
          <p:cNvSpPr/>
          <p:nvPr/>
        </p:nvSpPr>
        <p:spPr>
          <a:xfrm>
            <a:off x="6878942" y="3300693"/>
            <a:ext cx="126610" cy="193077"/>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775" name="Shape 775"/>
          <p:cNvSpPr/>
          <p:nvPr/>
        </p:nvSpPr>
        <p:spPr>
          <a:xfrm>
            <a:off x="5893977" y="2705100"/>
            <a:ext cx="405690" cy="371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1</a:t>
            </a:r>
          </a:p>
        </p:txBody>
      </p:sp>
      <p:sp>
        <p:nvSpPr>
          <p:cNvPr id="776" name="Shape 776"/>
          <p:cNvSpPr/>
          <p:nvPr/>
        </p:nvSpPr>
        <p:spPr>
          <a:xfrm>
            <a:off x="7500936" y="3984676"/>
            <a:ext cx="405690" cy="3713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2</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 name="Shape 7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79" name="Shape 7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80" name="Shape 7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81" name="Shape 7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82" name="Shape 7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3" name="Shape 783"/>
          <p:cNvSpPr/>
          <p:nvPr>
            <p:ph type="title"/>
          </p:nvPr>
        </p:nvSpPr>
        <p:spPr>
          <a:prstGeom prst="rect">
            <a:avLst/>
          </a:prstGeom>
        </p:spPr>
        <p:txBody>
          <a:bodyPr/>
          <a:lstStyle/>
          <a:p>
            <a:pPr/>
            <a:r>
              <a:t>KMEANS ALGORITHM</a:t>
            </a:r>
          </a:p>
        </p:txBody>
      </p:sp>
      <p:sp>
        <p:nvSpPr>
          <p:cNvPr id="784" name="Shape 784"/>
          <p:cNvSpPr/>
          <p:nvPr/>
        </p:nvSpPr>
        <p:spPr>
          <a:xfrm>
            <a:off x="566737" y="1104899"/>
            <a:ext cx="5514989" cy="3624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R="65828" algn="l" defTabSz="914400">
              <a:lnSpc>
                <a:spcPts val="2400"/>
              </a:lnSpc>
              <a:spcBef>
                <a:spcPts val="700"/>
              </a:spcBef>
              <a:defRPr b="0" sz="2000"/>
            </a:pPr>
            <a:r>
              <a:rPr i="1"/>
              <a:t>1) Choose k initial centroids</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2) For each point:</a:t>
            </a:r>
          </a:p>
          <a:p>
            <a:pPr marR="65828" algn="l" defTabSz="914400">
              <a:lnSpc>
                <a:spcPts val="2400"/>
              </a:lnSpc>
              <a:spcBef>
                <a:spcPts val="700"/>
              </a:spcBef>
              <a:defRPr b="0" sz="2000"/>
            </a:pPr>
            <a:r>
              <a:rPr i="1"/>
              <a:t>     - find distance to each centroid</a:t>
            </a:r>
          </a:p>
          <a:p>
            <a:pPr marR="65828" algn="l" defTabSz="914400">
              <a:lnSpc>
                <a:spcPts val="2400"/>
              </a:lnSpc>
              <a:spcBef>
                <a:spcPts val="700"/>
              </a:spcBef>
              <a:defRPr b="0" sz="2000"/>
            </a:pPr>
            <a:r>
              <a:rPr i="1"/>
              <a:t>     - assign point to nearest centroid</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3) Recalculate centroid positions</a:t>
            </a:r>
            <a:endParaRPr i="1"/>
          </a:p>
          <a:p>
            <a:pPr marR="65828" algn="l" defTabSz="914400">
              <a:lnSpc>
                <a:spcPts val="2400"/>
              </a:lnSpc>
              <a:spcBef>
                <a:spcPts val="700"/>
              </a:spcBef>
              <a:defRPr b="0" sz="2000"/>
            </a:pPr>
          </a:p>
          <a:p>
            <a:pPr marR="65828" algn="l" defTabSz="914400">
              <a:lnSpc>
                <a:spcPts val="2400"/>
              </a:lnSpc>
              <a:spcBef>
                <a:spcPts val="700"/>
              </a:spcBef>
              <a:defRPr b="0" sz="2000"/>
            </a:pPr>
            <a:r>
              <a:rPr i="1"/>
              <a:t>4) Repeat steps 2-3 until stopping criteria met</a:t>
            </a:r>
          </a:p>
        </p:txBody>
      </p:sp>
      <p:sp>
        <p:nvSpPr>
          <p:cNvPr id="785" name="Shape 785"/>
          <p:cNvSpPr/>
          <p:nvPr/>
        </p:nvSpPr>
        <p:spPr>
          <a:xfrm flipH="1">
            <a:off x="6357937" y="1840230"/>
            <a:ext cx="1" cy="2263140"/>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786" name="Shape 786"/>
          <p:cNvSpPr/>
          <p:nvPr/>
        </p:nvSpPr>
        <p:spPr>
          <a:xfrm flipH="1">
            <a:off x="6198167" y="3988623"/>
            <a:ext cx="2750571" cy="1"/>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787" name="Shape 787"/>
          <p:cNvSpPr/>
          <p:nvPr/>
        </p:nvSpPr>
        <p:spPr>
          <a:xfrm>
            <a:off x="6662736" y="289039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788" name="Shape 788"/>
          <p:cNvSpPr/>
          <p:nvPr/>
        </p:nvSpPr>
        <p:spPr>
          <a:xfrm>
            <a:off x="7394257" y="222281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789" name="Shape 789"/>
          <p:cNvSpPr/>
          <p:nvPr/>
        </p:nvSpPr>
        <p:spPr>
          <a:xfrm>
            <a:off x="7676494" y="2082088"/>
            <a:ext cx="182881" cy="182882"/>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790" name="Shape 790"/>
          <p:cNvSpPr/>
          <p:nvPr/>
        </p:nvSpPr>
        <p:spPr>
          <a:xfrm>
            <a:off x="7005553" y="302696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791" name="Shape 791"/>
          <p:cNvSpPr/>
          <p:nvPr/>
        </p:nvSpPr>
        <p:spPr>
          <a:xfrm>
            <a:off x="6510336" y="3209252"/>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792" name="Shape 792"/>
          <p:cNvSpPr/>
          <p:nvPr/>
        </p:nvSpPr>
        <p:spPr>
          <a:xfrm>
            <a:off x="8295313" y="2791237"/>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793" name="Shape 793"/>
          <p:cNvSpPr/>
          <p:nvPr/>
        </p:nvSpPr>
        <p:spPr>
          <a:xfrm>
            <a:off x="8011393" y="2974118"/>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794" name="Shape 794"/>
          <p:cNvSpPr/>
          <p:nvPr/>
        </p:nvSpPr>
        <p:spPr>
          <a:xfrm>
            <a:off x="8321424" y="3216774"/>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795" name="Shape 795"/>
          <p:cNvSpPr/>
          <p:nvPr/>
        </p:nvSpPr>
        <p:spPr>
          <a:xfrm>
            <a:off x="7512218" y="186690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796" name="Shape 796"/>
          <p:cNvSpPr/>
          <p:nvPr/>
        </p:nvSpPr>
        <p:spPr>
          <a:xfrm>
            <a:off x="7005553" y="3493770"/>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797" name="Shape 797"/>
          <p:cNvSpPr/>
          <p:nvPr/>
        </p:nvSpPr>
        <p:spPr>
          <a:xfrm>
            <a:off x="8022066" y="1954283"/>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grpSp>
        <p:nvGrpSpPr>
          <p:cNvPr id="800" name="Group 800"/>
          <p:cNvGrpSpPr/>
          <p:nvPr/>
        </p:nvGrpSpPr>
        <p:grpSpPr>
          <a:xfrm>
            <a:off x="6785941" y="3162300"/>
            <a:ext cx="201032" cy="201032"/>
            <a:chOff x="0" y="0"/>
            <a:chExt cx="201031" cy="201031"/>
          </a:xfrm>
        </p:grpSpPr>
        <p:sp>
          <p:nvSpPr>
            <p:cNvPr id="798" name="Shape 798"/>
            <p:cNvSpPr/>
            <p:nvPr/>
          </p:nvSpPr>
          <p:spPr>
            <a:xfrm flipH="1" flipV="1">
              <a:off x="0" y="104265"/>
              <a:ext cx="201032" cy="1"/>
            </a:xfrm>
            <a:prstGeom prst="line">
              <a:avLst/>
            </a:prstGeom>
            <a:solidFill>
              <a:srgbClr val="650A34"/>
            </a:solidFill>
            <a:ln w="28575" cap="flat">
              <a:solidFill>
                <a:srgbClr val="CE0035"/>
              </a:solidFill>
              <a:prstDash val="solid"/>
              <a:round/>
            </a:ln>
            <a:effectLst/>
          </p:spPr>
          <p:txBody>
            <a:bodyPr wrap="square" lIns="45719" tIns="45719" rIns="45719" bIns="45719" numCol="1" anchor="t">
              <a:noAutofit/>
            </a:bodyPr>
            <a:lstStyle/>
            <a:p>
              <a:pPr algn="l" defTabSz="457200">
                <a:defRPr b="0" sz="1200">
                  <a:uFillTx/>
                </a:defRPr>
              </a:pPr>
            </a:p>
          </p:txBody>
        </p:sp>
        <p:sp>
          <p:nvSpPr>
            <p:cNvPr id="799" name="Shape 799"/>
            <p:cNvSpPr/>
            <p:nvPr/>
          </p:nvSpPr>
          <p:spPr>
            <a:xfrm flipH="1">
              <a:off x="91470" y="0"/>
              <a:ext cx="1" cy="201032"/>
            </a:xfrm>
            <a:prstGeom prst="line">
              <a:avLst/>
            </a:prstGeom>
            <a:solidFill>
              <a:srgbClr val="650A34"/>
            </a:solidFill>
            <a:ln w="28575" cap="flat">
              <a:solidFill>
                <a:srgbClr val="CE0035"/>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803" name="Group 803"/>
          <p:cNvGrpSpPr/>
          <p:nvPr/>
        </p:nvGrpSpPr>
        <p:grpSpPr>
          <a:xfrm>
            <a:off x="7733991" y="2065669"/>
            <a:ext cx="201032" cy="201032"/>
            <a:chOff x="0" y="0"/>
            <a:chExt cx="201031" cy="201031"/>
          </a:xfrm>
        </p:grpSpPr>
        <p:sp>
          <p:nvSpPr>
            <p:cNvPr id="801" name="Shape 801"/>
            <p:cNvSpPr/>
            <p:nvPr/>
          </p:nvSpPr>
          <p:spPr>
            <a:xfrm flipH="1" flipV="1">
              <a:off x="0" y="104265"/>
              <a:ext cx="201032" cy="1"/>
            </a:xfrm>
            <a:prstGeom prst="line">
              <a:avLst/>
            </a:prstGeom>
            <a:solidFill>
              <a:srgbClr val="650A34"/>
            </a:solidFill>
            <a:ln w="28575" cap="flat">
              <a:solidFill>
                <a:srgbClr val="11615E"/>
              </a:solidFill>
              <a:prstDash val="solid"/>
              <a:round/>
            </a:ln>
            <a:effectLst/>
          </p:spPr>
          <p:txBody>
            <a:bodyPr wrap="square" lIns="45719" tIns="45719" rIns="45719" bIns="45719" numCol="1" anchor="t">
              <a:noAutofit/>
            </a:bodyPr>
            <a:lstStyle/>
            <a:p>
              <a:pPr algn="l" defTabSz="457200">
                <a:defRPr b="0" sz="1200">
                  <a:uFillTx/>
                </a:defRPr>
              </a:pPr>
            </a:p>
          </p:txBody>
        </p:sp>
        <p:sp>
          <p:nvSpPr>
            <p:cNvPr id="802" name="Shape 802"/>
            <p:cNvSpPr/>
            <p:nvPr/>
          </p:nvSpPr>
          <p:spPr>
            <a:xfrm flipH="1">
              <a:off x="91470" y="0"/>
              <a:ext cx="1" cy="201032"/>
            </a:xfrm>
            <a:prstGeom prst="line">
              <a:avLst/>
            </a:prstGeom>
            <a:solidFill>
              <a:srgbClr val="650A34"/>
            </a:solidFill>
            <a:ln w="28575" cap="flat">
              <a:solidFill>
                <a:srgbClr val="11615E"/>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806" name="Group 806"/>
          <p:cNvGrpSpPr/>
          <p:nvPr/>
        </p:nvGrpSpPr>
        <p:grpSpPr>
          <a:xfrm>
            <a:off x="8221544" y="2992285"/>
            <a:ext cx="201032" cy="201032"/>
            <a:chOff x="0" y="0"/>
            <a:chExt cx="201031" cy="201031"/>
          </a:xfrm>
        </p:grpSpPr>
        <p:sp>
          <p:nvSpPr>
            <p:cNvPr id="804" name="Shape 804"/>
            <p:cNvSpPr/>
            <p:nvPr/>
          </p:nvSpPr>
          <p:spPr>
            <a:xfrm flipH="1" flipV="1">
              <a:off x="0" y="104265"/>
              <a:ext cx="201032" cy="1"/>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sp>
          <p:nvSpPr>
            <p:cNvPr id="805" name="Shape 805"/>
            <p:cNvSpPr/>
            <p:nvPr/>
          </p:nvSpPr>
          <p:spPr>
            <a:xfrm flipH="1">
              <a:off x="91470" y="0"/>
              <a:ext cx="1" cy="201032"/>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grpSp>
      <p:sp>
        <p:nvSpPr>
          <p:cNvPr id="807" name="Shape 807"/>
          <p:cNvSpPr/>
          <p:nvPr/>
        </p:nvSpPr>
        <p:spPr>
          <a:xfrm flipV="1">
            <a:off x="7517134" y="2178008"/>
            <a:ext cx="244852" cy="126168"/>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808" name="Shape 808"/>
          <p:cNvSpPr/>
          <p:nvPr/>
        </p:nvSpPr>
        <p:spPr>
          <a:xfrm flipV="1">
            <a:off x="7870062" y="2059907"/>
            <a:ext cx="244852" cy="71219"/>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809" name="Shape 809"/>
          <p:cNvSpPr/>
          <p:nvPr/>
        </p:nvSpPr>
        <p:spPr>
          <a:xfrm>
            <a:off x="7614242" y="1985653"/>
            <a:ext cx="139046" cy="155457"/>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810" name="Shape 810"/>
          <p:cNvSpPr/>
          <p:nvPr/>
        </p:nvSpPr>
        <p:spPr>
          <a:xfrm flipV="1">
            <a:off x="6641065" y="3229152"/>
            <a:ext cx="114226" cy="71219"/>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811" name="Shape 811"/>
          <p:cNvSpPr/>
          <p:nvPr/>
        </p:nvSpPr>
        <p:spPr>
          <a:xfrm flipV="1">
            <a:off x="6977448" y="3125359"/>
            <a:ext cx="94402" cy="40202"/>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812" name="Shape 812"/>
          <p:cNvSpPr/>
          <p:nvPr/>
        </p:nvSpPr>
        <p:spPr>
          <a:xfrm>
            <a:off x="6766234" y="2997121"/>
            <a:ext cx="58968" cy="116796"/>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813" name="Shape 813"/>
          <p:cNvSpPr/>
          <p:nvPr/>
        </p:nvSpPr>
        <p:spPr>
          <a:xfrm>
            <a:off x="6967536" y="3390899"/>
            <a:ext cx="115099" cy="193077"/>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814" name="Shape 814"/>
          <p:cNvSpPr/>
          <p:nvPr/>
        </p:nvSpPr>
        <p:spPr>
          <a:xfrm>
            <a:off x="8348476" y="3192954"/>
            <a:ext cx="58968" cy="116796"/>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815" name="Shape 815"/>
          <p:cNvSpPr/>
          <p:nvPr/>
        </p:nvSpPr>
        <p:spPr>
          <a:xfrm flipV="1">
            <a:off x="8333637" y="2904999"/>
            <a:ext cx="30079" cy="86175"/>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816" name="Shape 816"/>
          <p:cNvSpPr/>
          <p:nvPr/>
        </p:nvSpPr>
        <p:spPr>
          <a:xfrm>
            <a:off x="8129376" y="3078583"/>
            <a:ext cx="75571" cy="36262"/>
          </a:xfrm>
          <a:prstGeom prst="line">
            <a:avLst/>
          </a:prstGeom>
          <a:solidFill>
            <a:srgbClr val="650A34"/>
          </a:solidFill>
          <a:ln w="28575">
            <a:solidFill>
              <a:srgbClr val="000000"/>
            </a:solidFill>
          </a:ln>
        </p:spPr>
        <p:txBody>
          <a:bodyPr lIns="45719" rIns="45719"/>
          <a:lstStyle/>
          <a:p>
            <a:pPr algn="l" defTabSz="457200">
              <a:defRPr b="0" sz="1200">
                <a:uFillTx/>
              </a:defRPr>
            </a:pPr>
          </a:p>
        </p:txBody>
      </p:sp>
      <p:sp>
        <p:nvSpPr>
          <p:cNvPr id="817" name="Shape 817"/>
          <p:cNvSpPr/>
          <p:nvPr/>
        </p:nvSpPr>
        <p:spPr>
          <a:xfrm>
            <a:off x="5893977" y="2705100"/>
            <a:ext cx="405690" cy="371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1</a:t>
            </a:r>
          </a:p>
        </p:txBody>
      </p:sp>
      <p:sp>
        <p:nvSpPr>
          <p:cNvPr id="818" name="Shape 818"/>
          <p:cNvSpPr/>
          <p:nvPr/>
        </p:nvSpPr>
        <p:spPr>
          <a:xfrm>
            <a:off x="7500936" y="3984676"/>
            <a:ext cx="405690" cy="3713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2</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0" name="Shape 82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21" name="Shape 82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22" name="Shape 82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23" name="Shape 82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24" name="Shape 82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5" name="Shape 825"/>
          <p:cNvSpPr/>
          <p:nvPr>
            <p:ph type="title"/>
          </p:nvPr>
        </p:nvSpPr>
        <p:spPr>
          <a:prstGeom prst="rect">
            <a:avLst/>
          </a:prstGeom>
        </p:spPr>
        <p:txBody>
          <a:bodyPr/>
          <a:lstStyle/>
          <a:p>
            <a:pPr/>
            <a:r>
              <a:t>KMEANS ALGORITHM</a:t>
            </a:r>
          </a:p>
        </p:txBody>
      </p:sp>
      <p:sp>
        <p:nvSpPr>
          <p:cNvPr id="826" name="Shape 826"/>
          <p:cNvSpPr/>
          <p:nvPr/>
        </p:nvSpPr>
        <p:spPr>
          <a:xfrm>
            <a:off x="566737" y="1104899"/>
            <a:ext cx="5514989" cy="3624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R="65828" algn="l" defTabSz="914400">
              <a:lnSpc>
                <a:spcPts val="2400"/>
              </a:lnSpc>
              <a:spcBef>
                <a:spcPts val="700"/>
              </a:spcBef>
              <a:defRPr b="0" sz="2000"/>
            </a:pPr>
            <a:r>
              <a:rPr i="1"/>
              <a:t>1) Choose k initial centroids</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2) For each point:</a:t>
            </a:r>
          </a:p>
          <a:p>
            <a:pPr marR="65828" algn="l" defTabSz="914400">
              <a:lnSpc>
                <a:spcPts val="2400"/>
              </a:lnSpc>
              <a:spcBef>
                <a:spcPts val="700"/>
              </a:spcBef>
              <a:defRPr b="0" sz="2000"/>
            </a:pPr>
            <a:r>
              <a:rPr i="1"/>
              <a:t>     - find distance to each centroid</a:t>
            </a:r>
          </a:p>
          <a:p>
            <a:pPr marR="65828" algn="l" defTabSz="914400">
              <a:lnSpc>
                <a:spcPts val="2400"/>
              </a:lnSpc>
              <a:spcBef>
                <a:spcPts val="700"/>
              </a:spcBef>
              <a:defRPr b="0" sz="2000"/>
            </a:pPr>
            <a:r>
              <a:rPr i="1"/>
              <a:t>     - assign point to nearest centroid</a:t>
            </a:r>
          </a:p>
          <a:p>
            <a:pPr marR="65828" algn="l" defTabSz="914400">
              <a:lnSpc>
                <a:spcPts val="2400"/>
              </a:lnSpc>
              <a:spcBef>
                <a:spcPts val="700"/>
              </a:spcBef>
              <a:defRPr b="0" sz="2000"/>
            </a:pPr>
            <a:endParaRPr i="1"/>
          </a:p>
          <a:p>
            <a:pPr marR="65828" algn="l" defTabSz="914400">
              <a:lnSpc>
                <a:spcPts val="2400"/>
              </a:lnSpc>
              <a:spcBef>
                <a:spcPts val="700"/>
              </a:spcBef>
              <a:defRPr b="0" sz="2000"/>
            </a:pPr>
            <a:r>
              <a:rPr i="1"/>
              <a:t>3) Recalculate centroid positions</a:t>
            </a:r>
            <a:endParaRPr i="1"/>
          </a:p>
          <a:p>
            <a:pPr marR="65828" algn="l" defTabSz="914400">
              <a:lnSpc>
                <a:spcPts val="2400"/>
              </a:lnSpc>
              <a:spcBef>
                <a:spcPts val="700"/>
              </a:spcBef>
              <a:defRPr b="0" sz="2000"/>
            </a:pPr>
          </a:p>
          <a:p>
            <a:pPr marR="65828" algn="l" defTabSz="914400">
              <a:lnSpc>
                <a:spcPts val="2400"/>
              </a:lnSpc>
              <a:spcBef>
                <a:spcPts val="700"/>
              </a:spcBef>
              <a:defRPr b="0" sz="2000"/>
            </a:pPr>
            <a:r>
              <a:rPr i="1"/>
              <a:t>4) Repeat steps 2-3 until stopping criteria met</a:t>
            </a:r>
          </a:p>
        </p:txBody>
      </p:sp>
      <p:sp>
        <p:nvSpPr>
          <p:cNvPr id="827" name="Shape 827"/>
          <p:cNvSpPr/>
          <p:nvPr/>
        </p:nvSpPr>
        <p:spPr>
          <a:xfrm flipH="1">
            <a:off x="6357937" y="1840230"/>
            <a:ext cx="1" cy="2263140"/>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828" name="Shape 828"/>
          <p:cNvSpPr/>
          <p:nvPr/>
        </p:nvSpPr>
        <p:spPr>
          <a:xfrm flipH="1">
            <a:off x="6198167" y="3988623"/>
            <a:ext cx="2750571" cy="1"/>
          </a:xfrm>
          <a:prstGeom prst="line">
            <a:avLst/>
          </a:prstGeom>
          <a:solidFill>
            <a:srgbClr val="650A34"/>
          </a:solidFill>
          <a:ln w="38100">
            <a:solidFill>
              <a:srgbClr val="000000"/>
            </a:solidFill>
            <a:headEnd type="triangle"/>
          </a:ln>
        </p:spPr>
        <p:txBody>
          <a:bodyPr lIns="45719" rIns="45719"/>
          <a:lstStyle/>
          <a:p>
            <a:pPr algn="l" defTabSz="457200">
              <a:defRPr b="0" sz="1200">
                <a:uFillTx/>
              </a:defRPr>
            </a:pPr>
          </a:p>
        </p:txBody>
      </p:sp>
      <p:sp>
        <p:nvSpPr>
          <p:cNvPr id="829" name="Shape 829"/>
          <p:cNvSpPr/>
          <p:nvPr/>
        </p:nvSpPr>
        <p:spPr>
          <a:xfrm>
            <a:off x="6662736" y="289039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830" name="Shape 830"/>
          <p:cNvSpPr/>
          <p:nvPr/>
        </p:nvSpPr>
        <p:spPr>
          <a:xfrm>
            <a:off x="7394257" y="222281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831" name="Shape 831"/>
          <p:cNvSpPr/>
          <p:nvPr/>
        </p:nvSpPr>
        <p:spPr>
          <a:xfrm>
            <a:off x="7676494" y="2082088"/>
            <a:ext cx="182881" cy="182882"/>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832" name="Shape 832"/>
          <p:cNvSpPr/>
          <p:nvPr/>
        </p:nvSpPr>
        <p:spPr>
          <a:xfrm>
            <a:off x="7005553" y="3026968"/>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833" name="Shape 833"/>
          <p:cNvSpPr/>
          <p:nvPr/>
        </p:nvSpPr>
        <p:spPr>
          <a:xfrm>
            <a:off x="6510336" y="3209252"/>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834" name="Shape 834"/>
          <p:cNvSpPr/>
          <p:nvPr/>
        </p:nvSpPr>
        <p:spPr>
          <a:xfrm>
            <a:off x="8295313" y="2791237"/>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835" name="Shape 835"/>
          <p:cNvSpPr/>
          <p:nvPr/>
        </p:nvSpPr>
        <p:spPr>
          <a:xfrm>
            <a:off x="8011393" y="2974118"/>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836" name="Shape 836"/>
          <p:cNvSpPr/>
          <p:nvPr/>
        </p:nvSpPr>
        <p:spPr>
          <a:xfrm>
            <a:off x="8321424" y="3216774"/>
            <a:ext cx="182881" cy="182881"/>
          </a:xfrm>
          <a:prstGeom prst="ellipse">
            <a:avLst/>
          </a:prstGeom>
          <a:solidFill>
            <a:srgbClr val="FFE76A"/>
          </a:solidFill>
          <a:ln w="12700">
            <a:miter lim="400000"/>
          </a:ln>
        </p:spPr>
        <p:txBody>
          <a:bodyPr lIns="45719" rIns="45719"/>
          <a:lstStyle/>
          <a:p>
            <a:pPr defTabSz="914400">
              <a:defRPr b="0" sz="5800">
                <a:uFillTx/>
                <a:latin typeface="+mn-lt"/>
                <a:ea typeface="+mn-ea"/>
                <a:cs typeface="+mn-cs"/>
                <a:sym typeface="Gill Sans"/>
              </a:defRPr>
            </a:pPr>
          </a:p>
        </p:txBody>
      </p:sp>
      <p:sp>
        <p:nvSpPr>
          <p:cNvPr id="837" name="Shape 837"/>
          <p:cNvSpPr/>
          <p:nvPr/>
        </p:nvSpPr>
        <p:spPr>
          <a:xfrm>
            <a:off x="7512218" y="1866900"/>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sp>
        <p:nvSpPr>
          <p:cNvPr id="838" name="Shape 838"/>
          <p:cNvSpPr/>
          <p:nvPr/>
        </p:nvSpPr>
        <p:spPr>
          <a:xfrm>
            <a:off x="7005553" y="3493770"/>
            <a:ext cx="182881" cy="182881"/>
          </a:xfrm>
          <a:prstGeom prst="ellipse">
            <a:avLst/>
          </a:prstGeom>
          <a:solidFill>
            <a:srgbClr val="FF3669"/>
          </a:solidFill>
          <a:ln w="12700">
            <a:miter lim="400000"/>
          </a:ln>
        </p:spPr>
        <p:txBody>
          <a:bodyPr lIns="45719" rIns="45719"/>
          <a:lstStyle/>
          <a:p>
            <a:pPr defTabSz="914400">
              <a:defRPr b="0" sz="5800">
                <a:uFillTx/>
                <a:latin typeface="+mn-lt"/>
                <a:ea typeface="+mn-ea"/>
                <a:cs typeface="+mn-cs"/>
                <a:sym typeface="Gill Sans"/>
              </a:defRPr>
            </a:pPr>
          </a:p>
        </p:txBody>
      </p:sp>
      <p:sp>
        <p:nvSpPr>
          <p:cNvPr id="839" name="Shape 839"/>
          <p:cNvSpPr/>
          <p:nvPr/>
        </p:nvSpPr>
        <p:spPr>
          <a:xfrm>
            <a:off x="8022066" y="1954283"/>
            <a:ext cx="182881" cy="182881"/>
          </a:xfrm>
          <a:prstGeom prst="ellipse">
            <a:avLst/>
          </a:prstGeom>
          <a:solidFill>
            <a:srgbClr val="70E5E1"/>
          </a:solidFill>
          <a:ln w="12700">
            <a:miter lim="400000"/>
          </a:ln>
        </p:spPr>
        <p:txBody>
          <a:bodyPr lIns="45719" rIns="45719"/>
          <a:lstStyle/>
          <a:p>
            <a:pPr defTabSz="914400">
              <a:defRPr b="0" sz="5800">
                <a:uFillTx/>
                <a:latin typeface="+mn-lt"/>
                <a:ea typeface="+mn-ea"/>
                <a:cs typeface="+mn-cs"/>
                <a:sym typeface="Gill Sans"/>
              </a:defRPr>
            </a:pPr>
          </a:p>
        </p:txBody>
      </p:sp>
      <p:grpSp>
        <p:nvGrpSpPr>
          <p:cNvPr id="842" name="Group 842"/>
          <p:cNvGrpSpPr/>
          <p:nvPr/>
        </p:nvGrpSpPr>
        <p:grpSpPr>
          <a:xfrm>
            <a:off x="6785941" y="3162300"/>
            <a:ext cx="201032" cy="201032"/>
            <a:chOff x="0" y="0"/>
            <a:chExt cx="201031" cy="201031"/>
          </a:xfrm>
        </p:grpSpPr>
        <p:sp>
          <p:nvSpPr>
            <p:cNvPr id="840" name="Shape 840"/>
            <p:cNvSpPr/>
            <p:nvPr/>
          </p:nvSpPr>
          <p:spPr>
            <a:xfrm flipH="1" flipV="1">
              <a:off x="0" y="104265"/>
              <a:ext cx="201032" cy="1"/>
            </a:xfrm>
            <a:prstGeom prst="line">
              <a:avLst/>
            </a:prstGeom>
            <a:solidFill>
              <a:srgbClr val="650A34"/>
            </a:solidFill>
            <a:ln w="28575" cap="flat">
              <a:solidFill>
                <a:srgbClr val="CE0035"/>
              </a:solidFill>
              <a:prstDash val="solid"/>
              <a:round/>
            </a:ln>
            <a:effectLst/>
          </p:spPr>
          <p:txBody>
            <a:bodyPr wrap="square" lIns="45719" tIns="45719" rIns="45719" bIns="45719" numCol="1" anchor="t">
              <a:noAutofit/>
            </a:bodyPr>
            <a:lstStyle/>
            <a:p>
              <a:pPr algn="l" defTabSz="457200">
                <a:defRPr b="0" sz="1200">
                  <a:uFillTx/>
                </a:defRPr>
              </a:pPr>
            </a:p>
          </p:txBody>
        </p:sp>
        <p:sp>
          <p:nvSpPr>
            <p:cNvPr id="841" name="Shape 841"/>
            <p:cNvSpPr/>
            <p:nvPr/>
          </p:nvSpPr>
          <p:spPr>
            <a:xfrm flipH="1">
              <a:off x="91470" y="0"/>
              <a:ext cx="1" cy="201032"/>
            </a:xfrm>
            <a:prstGeom prst="line">
              <a:avLst/>
            </a:prstGeom>
            <a:solidFill>
              <a:srgbClr val="650A34"/>
            </a:solidFill>
            <a:ln w="28575" cap="flat">
              <a:solidFill>
                <a:srgbClr val="CE0035"/>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845" name="Group 845"/>
          <p:cNvGrpSpPr/>
          <p:nvPr/>
        </p:nvGrpSpPr>
        <p:grpSpPr>
          <a:xfrm>
            <a:off x="7733991" y="2065669"/>
            <a:ext cx="201032" cy="201032"/>
            <a:chOff x="0" y="0"/>
            <a:chExt cx="201031" cy="201031"/>
          </a:xfrm>
        </p:grpSpPr>
        <p:sp>
          <p:nvSpPr>
            <p:cNvPr id="843" name="Shape 843"/>
            <p:cNvSpPr/>
            <p:nvPr/>
          </p:nvSpPr>
          <p:spPr>
            <a:xfrm flipH="1" flipV="1">
              <a:off x="0" y="104265"/>
              <a:ext cx="201032" cy="1"/>
            </a:xfrm>
            <a:prstGeom prst="line">
              <a:avLst/>
            </a:prstGeom>
            <a:solidFill>
              <a:srgbClr val="650A34"/>
            </a:solidFill>
            <a:ln w="28575" cap="flat">
              <a:solidFill>
                <a:srgbClr val="11615E"/>
              </a:solidFill>
              <a:prstDash val="solid"/>
              <a:round/>
            </a:ln>
            <a:effectLst/>
          </p:spPr>
          <p:txBody>
            <a:bodyPr wrap="square" lIns="45719" tIns="45719" rIns="45719" bIns="45719" numCol="1" anchor="t">
              <a:noAutofit/>
            </a:bodyPr>
            <a:lstStyle/>
            <a:p>
              <a:pPr algn="l" defTabSz="457200">
                <a:defRPr b="0" sz="1200">
                  <a:uFillTx/>
                </a:defRPr>
              </a:pPr>
            </a:p>
          </p:txBody>
        </p:sp>
        <p:sp>
          <p:nvSpPr>
            <p:cNvPr id="844" name="Shape 844"/>
            <p:cNvSpPr/>
            <p:nvPr/>
          </p:nvSpPr>
          <p:spPr>
            <a:xfrm flipH="1">
              <a:off x="91470" y="0"/>
              <a:ext cx="1" cy="201032"/>
            </a:xfrm>
            <a:prstGeom prst="line">
              <a:avLst/>
            </a:prstGeom>
            <a:solidFill>
              <a:srgbClr val="650A34"/>
            </a:solidFill>
            <a:ln w="28575" cap="flat">
              <a:solidFill>
                <a:srgbClr val="11615E"/>
              </a:solidFill>
              <a:prstDash val="solid"/>
              <a:round/>
            </a:ln>
            <a:effectLst/>
          </p:spPr>
          <p:txBody>
            <a:bodyPr wrap="square" lIns="45719" tIns="45719" rIns="45719" bIns="45719" numCol="1" anchor="t">
              <a:noAutofit/>
            </a:bodyPr>
            <a:lstStyle/>
            <a:p>
              <a:pPr algn="l" defTabSz="457200">
                <a:defRPr b="0" sz="1200">
                  <a:uFillTx/>
                </a:defRPr>
              </a:pPr>
            </a:p>
          </p:txBody>
        </p:sp>
      </p:grpSp>
      <p:grpSp>
        <p:nvGrpSpPr>
          <p:cNvPr id="848" name="Group 848"/>
          <p:cNvGrpSpPr/>
          <p:nvPr/>
        </p:nvGrpSpPr>
        <p:grpSpPr>
          <a:xfrm>
            <a:off x="8221544" y="2992285"/>
            <a:ext cx="201032" cy="201032"/>
            <a:chOff x="0" y="0"/>
            <a:chExt cx="201031" cy="201031"/>
          </a:xfrm>
        </p:grpSpPr>
        <p:sp>
          <p:nvSpPr>
            <p:cNvPr id="846" name="Shape 846"/>
            <p:cNvSpPr/>
            <p:nvPr/>
          </p:nvSpPr>
          <p:spPr>
            <a:xfrm flipH="1" flipV="1">
              <a:off x="0" y="104265"/>
              <a:ext cx="201032" cy="1"/>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sp>
          <p:nvSpPr>
            <p:cNvPr id="847" name="Shape 847"/>
            <p:cNvSpPr/>
            <p:nvPr/>
          </p:nvSpPr>
          <p:spPr>
            <a:xfrm flipH="1">
              <a:off x="91470" y="0"/>
              <a:ext cx="1" cy="201032"/>
            </a:xfrm>
            <a:prstGeom prst="line">
              <a:avLst/>
            </a:prstGeom>
            <a:solidFill>
              <a:srgbClr val="650A34"/>
            </a:solidFill>
            <a:ln w="28575" cap="flat">
              <a:solidFill>
                <a:srgbClr val="FFE76A"/>
              </a:solidFill>
              <a:prstDash val="solid"/>
              <a:round/>
            </a:ln>
            <a:effectLst/>
          </p:spPr>
          <p:txBody>
            <a:bodyPr wrap="square" lIns="45719" tIns="45719" rIns="45719" bIns="45719" numCol="1" anchor="t">
              <a:noAutofit/>
            </a:bodyPr>
            <a:lstStyle/>
            <a:p>
              <a:pPr algn="l" defTabSz="457200">
                <a:defRPr b="0" sz="1200">
                  <a:uFillTx/>
                </a:defRPr>
              </a:pPr>
            </a:p>
          </p:txBody>
        </p:sp>
      </p:grpSp>
      <p:sp>
        <p:nvSpPr>
          <p:cNvPr id="849" name="Shape 849"/>
          <p:cNvSpPr/>
          <p:nvPr/>
        </p:nvSpPr>
        <p:spPr>
          <a:xfrm>
            <a:off x="5893977" y="2705100"/>
            <a:ext cx="405690" cy="371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1</a:t>
            </a:r>
          </a:p>
        </p:txBody>
      </p:sp>
      <p:sp>
        <p:nvSpPr>
          <p:cNvPr id="850" name="Shape 850"/>
          <p:cNvSpPr/>
          <p:nvPr/>
        </p:nvSpPr>
        <p:spPr>
          <a:xfrm>
            <a:off x="7500936" y="3984676"/>
            <a:ext cx="405690" cy="37134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b="0" sz="4200">
                <a:uFillTx/>
                <a:latin typeface="+mn-lt"/>
                <a:ea typeface="+mn-ea"/>
                <a:cs typeface="+mn-cs"/>
                <a:sym typeface="Gill Sans"/>
              </a:defRPr>
            </a:pPr>
            <a:r>
              <a:rPr b="1" sz="1600"/>
              <a:t>x</a:t>
            </a:r>
            <a:r>
              <a:rPr b="1" baseline="-25000" sz="1600"/>
              <a:t>2</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9" name="Shape 219"/>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 name="Shape 220"/>
          <p:cNvSpPr/>
          <p:nvPr>
            <p:ph type="title"/>
          </p:nvPr>
        </p:nvSpPr>
        <p:spPr>
          <a:prstGeom prst="rect">
            <a:avLst/>
          </a:prstGeom>
        </p:spPr>
        <p:txBody>
          <a:bodyPr/>
          <a:lstStyle/>
          <a:p>
            <a:pPr/>
            <a:r>
              <a:t>CONTENT PHILOSOPHY</a:t>
            </a:r>
          </a:p>
        </p:txBody>
      </p:sp>
      <p:sp>
        <p:nvSpPr>
          <p:cNvPr id="221" name="Shape 221"/>
          <p:cNvSpPr/>
          <p:nvPr>
            <p:ph type="body" sz="quarter" idx="1"/>
          </p:nvPr>
        </p:nvSpPr>
        <p:spPr>
          <a:xfrm>
            <a:off x="515478" y="1470342"/>
            <a:ext cx="4001850" cy="2339659"/>
          </a:xfrm>
          <a:prstGeom prst="rect">
            <a:avLst/>
          </a:prstGeom>
        </p:spPr>
        <p:txBody>
          <a:bodyPr/>
          <a:lstStyle/>
          <a:p>
            <a:pPr marL="190500" indent="-190500" defTabSz="1524000">
              <a:lnSpc>
                <a:spcPct val="110000"/>
              </a:lnSpc>
              <a:spcBef>
                <a:spcPts val="500"/>
              </a:spcBef>
              <a:buClrTx/>
              <a:buSzPct val="86000"/>
              <a:defRPr b="0"/>
            </a:pPr>
            <a:r>
              <a:t>Multidisciplinary Investigations</a:t>
            </a:r>
          </a:p>
          <a:p>
            <a:pPr marL="190500" indent="-190500" defTabSz="1524000">
              <a:lnSpc>
                <a:spcPct val="110000"/>
              </a:lnSpc>
              <a:spcBef>
                <a:spcPts val="500"/>
              </a:spcBef>
              <a:buClrTx/>
              <a:buSzPct val="86000"/>
              <a:defRPr b="0"/>
            </a:pPr>
            <a:r>
              <a:t>Models and Methods for Data</a:t>
            </a:r>
          </a:p>
          <a:p>
            <a:pPr marL="190500" indent="-190500" defTabSz="1524000">
              <a:lnSpc>
                <a:spcPct val="110000"/>
              </a:lnSpc>
              <a:spcBef>
                <a:spcPts val="500"/>
              </a:spcBef>
              <a:buClrTx/>
              <a:buSzPct val="86000"/>
              <a:defRPr b="0"/>
            </a:pPr>
            <a:r>
              <a:t>Computing with Data</a:t>
            </a:r>
          </a:p>
          <a:p>
            <a:pPr marL="190500" indent="-190500" defTabSz="1524000">
              <a:lnSpc>
                <a:spcPct val="110000"/>
              </a:lnSpc>
              <a:spcBef>
                <a:spcPts val="500"/>
              </a:spcBef>
              <a:buClrTx/>
              <a:buSzPct val="86000"/>
              <a:defRPr b="0"/>
            </a:pPr>
            <a:r>
              <a:t>Pedagogy</a:t>
            </a:r>
          </a:p>
          <a:p>
            <a:pPr marL="190500" indent="-190500" defTabSz="1524000">
              <a:lnSpc>
                <a:spcPct val="110000"/>
              </a:lnSpc>
              <a:spcBef>
                <a:spcPts val="500"/>
              </a:spcBef>
              <a:buClrTx/>
              <a:buSzPct val="86000"/>
              <a:defRPr b="0"/>
            </a:pPr>
            <a:r>
              <a:t>Tool Evaluation</a:t>
            </a:r>
          </a:p>
          <a:p>
            <a:pPr marL="190500" indent="-190500" defTabSz="1524000">
              <a:lnSpc>
                <a:spcPct val="110000"/>
              </a:lnSpc>
              <a:spcBef>
                <a:spcPts val="500"/>
              </a:spcBef>
              <a:buClrTx/>
              <a:buSzPct val="86000"/>
              <a:defRPr b="0"/>
            </a:pPr>
            <a:r>
              <a:t>Theory</a:t>
            </a:r>
          </a:p>
        </p:txBody>
      </p:sp>
      <p:sp>
        <p:nvSpPr>
          <p:cNvPr id="222" name="Shape 222"/>
          <p:cNvSpPr/>
          <p:nvPr/>
        </p:nvSpPr>
        <p:spPr>
          <a:xfrm>
            <a:off x="661773" y="3880484"/>
            <a:ext cx="3709260" cy="5283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524000">
              <a:lnSpc>
                <a:spcPct val="110000"/>
              </a:lnSpc>
              <a:buFont typeface="Lucida Grande"/>
              <a:defRPr b="0" sz="1100"/>
            </a:pPr>
            <a:r>
              <a:t>Data Science: An Action Plan for Expanding the Technical Areas of the Field of Statistics</a:t>
            </a:r>
          </a:p>
          <a:p>
            <a:pPr defTabSz="1524000">
              <a:lnSpc>
                <a:spcPct val="110000"/>
              </a:lnSpc>
              <a:buFont typeface="Lucida Grande"/>
              <a:defRPr b="0" sz="1100"/>
            </a:pPr>
            <a:r>
              <a:t>William S. Cleveland</a:t>
            </a:r>
          </a:p>
        </p:txBody>
      </p:sp>
      <p:pic>
        <p:nvPicPr>
          <p:cNvPr id="223" name="pasted-image.png"/>
          <p:cNvPicPr>
            <a:picLocks noChangeAspect="1"/>
          </p:cNvPicPr>
          <p:nvPr/>
        </p:nvPicPr>
        <p:blipFill>
          <a:blip r:embed="rId2">
            <a:extLst/>
          </a:blip>
          <a:stretch>
            <a:fillRect/>
          </a:stretch>
        </p:blipFill>
        <p:spPr>
          <a:xfrm>
            <a:off x="6216091" y="1447482"/>
            <a:ext cx="2498967" cy="2385378"/>
          </a:xfrm>
          <a:prstGeom prst="rect">
            <a:avLst/>
          </a:prstGeom>
          <a:ln w="25400"/>
        </p:spPr>
      </p:pic>
      <p:sp>
        <p:nvSpPr>
          <p:cNvPr id="224" name="Shape 224"/>
          <p:cNvSpPr/>
          <p:nvPr/>
        </p:nvSpPr>
        <p:spPr>
          <a:xfrm>
            <a:off x="6083551" y="3956740"/>
            <a:ext cx="2764046" cy="346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524000">
              <a:lnSpc>
                <a:spcPct val="110000"/>
              </a:lnSpc>
              <a:buFont typeface="Lucida Grande"/>
              <a:defRPr b="0" sz="1100"/>
            </a:pPr>
            <a:r>
              <a:t>Drew Conway’s </a:t>
            </a:r>
          </a:p>
          <a:p>
            <a:pPr defTabSz="1524000">
              <a:lnSpc>
                <a:spcPct val="110000"/>
              </a:lnSpc>
              <a:buFont typeface="Lucida Grande"/>
              <a:defRPr b="0" sz="1100"/>
            </a:pPr>
            <a:r>
              <a:t>Data Science Venn Diagram</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2" name="Shape 85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853" name="Shape 85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854" name="Shape 854"/>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REVIEW - WEEK 5</a:t>
            </a:r>
          </a:p>
        </p:txBody>
      </p:sp>
      <p:sp>
        <p:nvSpPr>
          <p:cNvPr id="855" name="Shape 855"/>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7" name="Shape 8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58" name="Shape 8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59" name="Shape 85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60" name="Shape 86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61" name="Shape 86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2" name="Shape 862"/>
          <p:cNvSpPr/>
          <p:nvPr>
            <p:ph type="title"/>
          </p:nvPr>
        </p:nvSpPr>
        <p:spPr>
          <a:prstGeom prst="rect">
            <a:avLst/>
          </a:prstGeom>
        </p:spPr>
        <p:txBody>
          <a:bodyPr/>
          <a:lstStyle/>
          <a:p>
            <a:pPr/>
            <a:r>
              <a:t>RECOMMENDATION ENGINES</a:t>
            </a:r>
          </a:p>
        </p:txBody>
      </p:sp>
      <p:sp>
        <p:nvSpPr>
          <p:cNvPr id="863" name="Shape 863"/>
          <p:cNvSpPr/>
          <p:nvPr>
            <p:ph type="body" idx="1"/>
          </p:nvPr>
        </p:nvSpPr>
        <p:spPr>
          <a:prstGeom prst="rect">
            <a:avLst/>
          </a:prstGeom>
        </p:spPr>
        <p:txBody>
          <a:bodyPr/>
          <a:lstStyle/>
          <a:p>
            <a:pPr marL="0" indent="0">
              <a:buClrTx/>
              <a:buSzTx/>
              <a:buFontTx/>
              <a:buNone/>
            </a:pPr>
            <a:r>
              <a:t>Recommendation engines aims to match users to things (movies, songs, items, events, etc) they might enjoy but have not yet tried.</a:t>
            </a:r>
          </a:p>
          <a:p>
            <a:pPr marL="0" indent="0">
              <a:buClrTx/>
              <a:buSzTx/>
              <a:buFontTx/>
              <a:buNone/>
            </a:pPr>
          </a:p>
          <a:p>
            <a:pPr marL="0" indent="0">
              <a:buClrTx/>
              <a:buSzTx/>
              <a:buFontTx/>
              <a:buNone/>
            </a:pPr>
            <a:r>
              <a:t>The rating is produced by analysing other user/item ratings (and sometimes item characteristics) to provide personalised recommendations to users.</a:t>
            </a:r>
          </a:p>
          <a:p>
            <a:pPr marL="0" indent="0">
              <a:buClrTx/>
              <a:buSzTx/>
              <a:buFontTx/>
              <a:buNone/>
            </a:pPr>
          </a:p>
        </p:txBody>
      </p:sp>
      <p:pic>
        <p:nvPicPr>
          <p:cNvPr id="864" name="droppedImage.tiff"/>
          <p:cNvPicPr>
            <a:picLocks noChangeAspect="1"/>
          </p:cNvPicPr>
          <p:nvPr/>
        </p:nvPicPr>
        <p:blipFill>
          <a:blip r:embed="rId2">
            <a:extLst/>
          </a:blip>
          <a:stretch>
            <a:fillRect/>
          </a:stretch>
        </p:blipFill>
        <p:spPr>
          <a:xfrm>
            <a:off x="7331881" y="3396355"/>
            <a:ext cx="1049948" cy="1282701"/>
          </a:xfrm>
          <a:prstGeom prst="rect">
            <a:avLst/>
          </a:prstGeom>
          <a:ln w="12700">
            <a:miter lim="400000"/>
          </a:ln>
        </p:spPr>
      </p:pic>
      <p:pic>
        <p:nvPicPr>
          <p:cNvPr id="865" name="droppedImage.png"/>
          <p:cNvPicPr>
            <a:picLocks noChangeAspect="1"/>
          </p:cNvPicPr>
          <p:nvPr/>
        </p:nvPicPr>
        <p:blipFill>
          <a:blip r:embed="rId3">
            <a:extLst/>
          </a:blip>
          <a:stretch>
            <a:fillRect/>
          </a:stretch>
        </p:blipFill>
        <p:spPr>
          <a:xfrm>
            <a:off x="3908784" y="3396355"/>
            <a:ext cx="1710267" cy="1282701"/>
          </a:xfrm>
          <a:prstGeom prst="rect">
            <a:avLst/>
          </a:prstGeom>
          <a:ln w="12700">
            <a:miter lim="400000"/>
          </a:ln>
        </p:spPr>
      </p:pic>
      <p:pic>
        <p:nvPicPr>
          <p:cNvPr id="866" name="droppedImage.png"/>
          <p:cNvPicPr>
            <a:picLocks noChangeAspect="1"/>
          </p:cNvPicPr>
          <p:nvPr/>
        </p:nvPicPr>
        <p:blipFill>
          <a:blip r:embed="rId4">
            <a:extLst/>
          </a:blip>
          <a:stretch>
            <a:fillRect/>
          </a:stretch>
        </p:blipFill>
        <p:spPr>
          <a:xfrm>
            <a:off x="428597" y="3698443"/>
            <a:ext cx="3365752" cy="678525"/>
          </a:xfrm>
          <a:prstGeom prst="rect">
            <a:avLst/>
          </a:prstGeom>
          <a:ln w="12700">
            <a:miter lim="400000"/>
          </a:ln>
        </p:spPr>
      </p:pic>
      <p:pic>
        <p:nvPicPr>
          <p:cNvPr id="867" name="droppedImage.png"/>
          <p:cNvPicPr>
            <a:picLocks noChangeAspect="1"/>
          </p:cNvPicPr>
          <p:nvPr/>
        </p:nvPicPr>
        <p:blipFill>
          <a:blip r:embed="rId5">
            <a:extLst/>
          </a:blip>
          <a:stretch>
            <a:fillRect/>
          </a:stretch>
        </p:blipFill>
        <p:spPr>
          <a:xfrm>
            <a:off x="6064112" y="3626351"/>
            <a:ext cx="822709" cy="822710"/>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9" name="Shape 8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70" name="Shape 8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71" name="Shape 8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72" name="Shape 8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73" name="Shape 87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4" name="Shape 874"/>
          <p:cNvSpPr/>
          <p:nvPr>
            <p:ph type="title"/>
          </p:nvPr>
        </p:nvSpPr>
        <p:spPr>
          <a:prstGeom prst="rect">
            <a:avLst/>
          </a:prstGeom>
        </p:spPr>
        <p:txBody>
          <a:bodyPr/>
          <a:lstStyle/>
          <a:p>
            <a:pPr/>
            <a:r>
              <a:t>CONTENT-BASED FILTERING</a:t>
            </a:r>
          </a:p>
        </p:txBody>
      </p:sp>
      <p:sp>
        <p:nvSpPr>
          <p:cNvPr id="875" name="Shape 875"/>
          <p:cNvSpPr/>
          <p:nvPr>
            <p:ph type="body" idx="1"/>
          </p:nvPr>
        </p:nvSpPr>
        <p:spPr>
          <a:prstGeom prst="rect">
            <a:avLst/>
          </a:prstGeom>
        </p:spPr>
        <p:txBody>
          <a:bodyPr/>
          <a:lstStyle/>
          <a:p>
            <a:pPr marL="0" indent="0">
              <a:buClrTx/>
              <a:buSzTx/>
              <a:buFontTx/>
              <a:buNone/>
            </a:pPr>
            <a:r>
              <a:t>Content-based filtering begins by mapping each item into a feature space. Both users and items are represented by vectors in this space.</a:t>
            </a:r>
          </a:p>
          <a:p>
            <a:pPr marL="0" indent="0">
              <a:buClrTx/>
              <a:buSzTx/>
              <a:buFontTx/>
              <a:buNone/>
            </a:pPr>
          </a:p>
          <a:p>
            <a:pPr marL="0" indent="0">
              <a:buClrTx/>
              <a:buSzTx/>
              <a:buFontTx/>
              <a:buNone/>
            </a:pPr>
            <a:r>
              <a:t>Item vectors measure the degree to which the item is described by each feature, and user vectors measure a user’s preferences for each feature.</a:t>
            </a:r>
          </a:p>
          <a:p>
            <a:pPr marL="0" indent="0">
              <a:buClrTx/>
              <a:buSzTx/>
              <a:buFontTx/>
              <a:buNone/>
            </a:pPr>
          </a:p>
          <a:p>
            <a:pPr marL="0" indent="0">
              <a:buClrTx/>
              <a:buSzTx/>
              <a:buFontTx/>
              <a:buNone/>
            </a:pPr>
            <a:r>
              <a:t>Ratings are generated by taking dot products of user &amp; item vectors.</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7" name="Shape 8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78" name="Shape 8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79" name="Shape 8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80" name="Shape 8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81" name="Shape 88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2" name="Shape 882"/>
          <p:cNvSpPr/>
          <p:nvPr>
            <p:ph type="title"/>
          </p:nvPr>
        </p:nvSpPr>
        <p:spPr>
          <a:prstGeom prst="rect">
            <a:avLst/>
          </a:prstGeom>
        </p:spPr>
        <p:txBody>
          <a:bodyPr/>
          <a:lstStyle/>
          <a:p>
            <a:pPr/>
            <a:r>
              <a:t>CONTENT-BASED FILTERING</a:t>
            </a:r>
          </a:p>
        </p:txBody>
      </p:sp>
      <p:sp>
        <p:nvSpPr>
          <p:cNvPr id="883" name="Shape 883"/>
          <p:cNvSpPr/>
          <p:nvPr>
            <p:ph type="body" idx="1"/>
          </p:nvPr>
        </p:nvSpPr>
        <p:spPr>
          <a:prstGeom prst="rect">
            <a:avLst/>
          </a:prstGeom>
        </p:spPr>
        <p:txBody>
          <a:bodyPr/>
          <a:lstStyle/>
          <a:p>
            <a:pPr marL="0" indent="0">
              <a:buClrTx/>
              <a:buSzTx/>
              <a:buFontTx/>
              <a:buNone/>
            </a:pPr>
            <a:r>
              <a:t>Content-based filtering has some difficulties:</a:t>
            </a:r>
          </a:p>
          <a:p>
            <a:pPr marL="0" indent="0">
              <a:buClrTx/>
              <a:buSzTx/>
              <a:buFontTx/>
              <a:buNone/>
            </a:pPr>
          </a:p>
          <a:p>
            <a:pPr/>
            <a:r>
              <a:t>Must map items into a feature space (manual work)</a:t>
            </a:r>
          </a:p>
          <a:p>
            <a:pPr/>
            <a:r>
              <a:t>Recommendations are limited in scope (items must be similar to each other)</a:t>
            </a:r>
          </a:p>
          <a:p>
            <a:pPr/>
            <a:r>
              <a:t>Hard to create cross-content recommendations (eg books/music films...this would require comparing elements from different feature spaces)</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5" name="Shape 8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86" name="Shape 8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87" name="Shape 88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88" name="Shape 88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89" name="Shape 88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0" name="Shape 890"/>
          <p:cNvSpPr/>
          <p:nvPr>
            <p:ph type="title"/>
          </p:nvPr>
        </p:nvSpPr>
        <p:spPr>
          <a:prstGeom prst="rect">
            <a:avLst/>
          </a:prstGeom>
        </p:spPr>
        <p:txBody>
          <a:bodyPr/>
          <a:lstStyle/>
          <a:p>
            <a:pPr/>
            <a:r>
              <a:t>COLLABORATIVE FILTERING</a:t>
            </a:r>
          </a:p>
        </p:txBody>
      </p:sp>
      <p:sp>
        <p:nvSpPr>
          <p:cNvPr id="891" name="Shape 891"/>
          <p:cNvSpPr/>
          <p:nvPr>
            <p:ph type="body" idx="1"/>
          </p:nvPr>
        </p:nvSpPr>
        <p:spPr>
          <a:prstGeom prst="rect">
            <a:avLst/>
          </a:prstGeom>
        </p:spPr>
        <p:txBody>
          <a:bodyPr/>
          <a:lstStyle/>
          <a:p>
            <a:pPr marL="0" indent="0">
              <a:buClrTx/>
              <a:buSzTx/>
              <a:buFontTx/>
              <a:buNone/>
            </a:pPr>
            <a:r>
              <a:t>“Customers who purchased X also purchased Y”</a:t>
            </a:r>
          </a:p>
          <a:p>
            <a:pPr marL="0" indent="0">
              <a:buClrTx/>
              <a:buSzTx/>
              <a:buFontTx/>
              <a:buNone/>
            </a:pPr>
          </a:p>
          <a:p>
            <a:pPr marL="0" indent="0">
              <a:buClrTx/>
              <a:buSzTx/>
              <a:buFontTx/>
              <a:buNone/>
            </a:pPr>
            <a:r>
              <a:t>Someone with similar tastes to you will be able to recommend things you might like, e.g. people who watch ‘The Newsroom’ will probably enjoy ‘The Social Network’ because there is a large audience in common.</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3" name="Shape 89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94" name="Shape 89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95" name="Shape 89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96" name="Shape 89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97" name="Shape 89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8" name="Shape 898"/>
          <p:cNvSpPr/>
          <p:nvPr>
            <p:ph type="title"/>
          </p:nvPr>
        </p:nvSpPr>
        <p:spPr>
          <a:prstGeom prst="rect">
            <a:avLst/>
          </a:prstGeom>
        </p:spPr>
        <p:txBody>
          <a:bodyPr/>
          <a:lstStyle/>
          <a:p>
            <a:pPr/>
            <a:r>
              <a:t>COLLABORATIVE FILTERING</a:t>
            </a:r>
          </a:p>
        </p:txBody>
      </p:sp>
      <p:sp>
        <p:nvSpPr>
          <p:cNvPr id="899" name="Shape 899"/>
          <p:cNvSpPr/>
          <p:nvPr>
            <p:ph type="body" idx="1"/>
          </p:nvPr>
        </p:nvSpPr>
        <p:spPr>
          <a:prstGeom prst="rect">
            <a:avLst/>
          </a:prstGeom>
        </p:spPr>
        <p:txBody>
          <a:bodyPr/>
          <a:lstStyle/>
          <a:p>
            <a:pPr marL="0" indent="0">
              <a:buClrTx/>
              <a:buSzTx/>
              <a:buFontTx/>
              <a:buNone/>
            </a:pPr>
            <a:r>
              <a:t>Collaborative filtering refers to a family of methods for predicting ratings where instead of thinking about users and items in terms of a feature space, we are only interested in the existing user-item ratings themselves.</a:t>
            </a:r>
          </a:p>
          <a:p>
            <a:pPr marL="0" indent="0">
              <a:buClrTx/>
              <a:buSzTx/>
              <a:buFontTx/>
              <a:buNone/>
            </a:pPr>
          </a:p>
          <a:p>
            <a:pPr marL="0" indent="0">
              <a:buClrTx/>
              <a:buSzTx/>
              <a:buFontTx/>
              <a:buNone/>
            </a:pPr>
            <a:r>
              <a:t>In this case, our dataset is a ratings matrix whose columns correspond to items, and whose rows correspond to users.</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1" name="Shape 9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02" name="Shape 9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03" name="Shape 9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04" name="Shape 9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05" name="Shape 90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6" name="Shape 906"/>
          <p:cNvSpPr/>
          <p:nvPr>
            <p:ph type="title"/>
          </p:nvPr>
        </p:nvSpPr>
        <p:spPr>
          <a:prstGeom prst="rect">
            <a:avLst/>
          </a:prstGeom>
        </p:spPr>
        <p:txBody>
          <a:bodyPr/>
          <a:lstStyle/>
          <a:p>
            <a:pPr/>
            <a:r>
              <a:t>COLLABORATIVE FILTERING</a:t>
            </a:r>
          </a:p>
        </p:txBody>
      </p:sp>
      <p:sp>
        <p:nvSpPr>
          <p:cNvPr id="907" name="Shape 907"/>
          <p:cNvSpPr/>
          <p:nvPr>
            <p:ph type="body" sz="half" idx="1"/>
          </p:nvPr>
        </p:nvSpPr>
        <p:spPr>
          <a:xfrm>
            <a:off x="468153" y="983297"/>
            <a:ext cx="3917423" cy="3975071"/>
          </a:xfrm>
          <a:prstGeom prst="rect">
            <a:avLst/>
          </a:prstGeom>
        </p:spPr>
        <p:txBody>
          <a:bodyPr/>
          <a:lstStyle/>
          <a:p>
            <a:pPr marL="0" indent="0">
              <a:buClrTx/>
              <a:buSzTx/>
              <a:buFontTx/>
              <a:buNone/>
            </a:pPr>
            <a:r>
              <a:t>This will be the general form of the data we analyse for collaborative filtering.</a:t>
            </a:r>
          </a:p>
          <a:p>
            <a:pPr marL="0" indent="0">
              <a:buClrTx/>
              <a:buSzTx/>
              <a:buFontTx/>
              <a:buNone/>
            </a:pPr>
          </a:p>
          <a:p>
            <a:pPr marL="0" indent="0">
              <a:buClrTx/>
              <a:buSzTx/>
              <a:buFontTx/>
              <a:buNone/>
            </a:pPr>
            <a:r>
              <a:t>The method relies on previous user-item ratings (or feedback).</a:t>
            </a:r>
          </a:p>
        </p:txBody>
      </p:sp>
      <p:pic>
        <p:nvPicPr>
          <p:cNvPr id="908" name="pasted-image.png"/>
          <p:cNvPicPr>
            <a:picLocks noChangeAspect="1"/>
          </p:cNvPicPr>
          <p:nvPr/>
        </p:nvPicPr>
        <p:blipFill>
          <a:blip r:embed="rId2">
            <a:extLst/>
          </a:blip>
          <a:stretch>
            <a:fillRect/>
          </a:stretch>
        </p:blipFill>
        <p:spPr>
          <a:xfrm>
            <a:off x="4797601" y="1312870"/>
            <a:ext cx="4433014" cy="3315924"/>
          </a:xfrm>
          <a:prstGeom prst="rect">
            <a:avLst/>
          </a:prstGeom>
          <a:ln w="25400"/>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0" name="Shape 910"/>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911" name="Shape 911"/>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912" name="Shape 912"/>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DIMENSIONALITY REDUCTION / LDA</a:t>
            </a:r>
          </a:p>
        </p:txBody>
      </p:sp>
      <p:sp>
        <p:nvSpPr>
          <p:cNvPr id="913" name="Shape 913"/>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5" name="Shape 9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16" name="Shape 9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17" name="Shape 9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18" name="Shape 9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19" name="Shape 9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0" name="Shape 920"/>
          <p:cNvSpPr/>
          <p:nvPr>
            <p:ph type="title"/>
          </p:nvPr>
        </p:nvSpPr>
        <p:spPr>
          <a:prstGeom prst="rect">
            <a:avLst/>
          </a:prstGeom>
        </p:spPr>
        <p:txBody>
          <a:bodyPr/>
          <a:lstStyle/>
          <a:p>
            <a:pPr/>
            <a:r>
              <a:t>DIMENSIONALITY REDUCTION</a:t>
            </a:r>
          </a:p>
        </p:txBody>
      </p:sp>
      <p:sp>
        <p:nvSpPr>
          <p:cNvPr id="921" name="Shape 921"/>
          <p:cNvSpPr/>
          <p:nvPr>
            <p:ph type="body" sz="half" idx="1"/>
          </p:nvPr>
        </p:nvSpPr>
        <p:spPr>
          <a:xfrm>
            <a:off x="468153" y="983297"/>
            <a:ext cx="4854513" cy="4030980"/>
          </a:xfrm>
          <a:prstGeom prst="rect">
            <a:avLst/>
          </a:prstGeom>
        </p:spPr>
        <p:txBody>
          <a:bodyPr/>
          <a:lstStyle/>
          <a:p>
            <a:pPr marL="0" indent="0">
              <a:buClrTx/>
              <a:buSzTx/>
              <a:buFontTx/>
              <a:buNone/>
            </a:pPr>
            <a:r>
              <a:t>A set of techniques for reducing the size (in terms of features,</a:t>
            </a:r>
          </a:p>
          <a:p>
            <a:pPr marL="0" indent="0">
              <a:buClrTx/>
              <a:buSzTx/>
              <a:buFontTx/>
              <a:buNone/>
            </a:pPr>
            <a:r>
              <a:t>records, and/or bytes) of the dataset under examination.</a:t>
            </a:r>
          </a:p>
          <a:p>
            <a:pPr marL="0" indent="0">
              <a:buClrTx/>
              <a:buSzTx/>
              <a:buFontTx/>
              <a:buNone/>
            </a:pPr>
          </a:p>
          <a:p>
            <a:pPr marL="0" indent="0">
              <a:buClrTx/>
              <a:buSzTx/>
              <a:buFontTx/>
              <a:buNone/>
            </a:pPr>
            <a:r>
              <a:t>In general, the idea is to regard the dataset as a matrix and to decompose the matrix into simpler, meaningful pieces.</a:t>
            </a:r>
          </a:p>
          <a:p>
            <a:pPr marL="0" indent="0">
              <a:buClrTx/>
              <a:buSzTx/>
              <a:buFontTx/>
              <a:buNone/>
            </a:pPr>
          </a:p>
        </p:txBody>
      </p:sp>
      <p:pic>
        <p:nvPicPr>
          <p:cNvPr id="922" name="pasted-image.png"/>
          <p:cNvPicPr>
            <a:picLocks noChangeAspect="1"/>
          </p:cNvPicPr>
          <p:nvPr/>
        </p:nvPicPr>
        <p:blipFill>
          <a:blip r:embed="rId2">
            <a:extLst/>
          </a:blip>
          <a:stretch>
            <a:fillRect/>
          </a:stretch>
        </p:blipFill>
        <p:spPr>
          <a:xfrm>
            <a:off x="6622110" y="1030287"/>
            <a:ext cx="2070101" cy="3937001"/>
          </a:xfrm>
          <a:prstGeom prst="rect">
            <a:avLst/>
          </a:prstGeom>
          <a:ln w="25400"/>
        </p:spPr>
      </p:pic>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4" name="Shape 92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5" name="Shape 92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6" name="Shape 92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7" name="Shape 92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8" name="Shape 92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9" name="Shape 929"/>
          <p:cNvSpPr/>
          <p:nvPr>
            <p:ph type="title"/>
          </p:nvPr>
        </p:nvSpPr>
        <p:spPr>
          <a:prstGeom prst="rect">
            <a:avLst/>
          </a:prstGeom>
        </p:spPr>
        <p:txBody>
          <a:bodyPr/>
          <a:lstStyle/>
          <a:p>
            <a:pPr/>
            <a:r>
              <a:t>GOALS OF DIMENSIONALITY REDUCTION</a:t>
            </a:r>
          </a:p>
        </p:txBody>
      </p:sp>
      <p:sp>
        <p:nvSpPr>
          <p:cNvPr id="930" name="Shape 930"/>
          <p:cNvSpPr/>
          <p:nvPr>
            <p:ph type="body" idx="1"/>
          </p:nvPr>
        </p:nvSpPr>
        <p:spPr>
          <a:prstGeom prst="rect">
            <a:avLst/>
          </a:prstGeom>
        </p:spPr>
        <p:txBody>
          <a:bodyPr/>
          <a:lstStyle/>
          <a:p>
            <a:pPr/>
            <a:r>
              <a:t>We’d like to analyze the data using the most meaningful basis (or coordinates) possible.</a:t>
            </a:r>
          </a:p>
          <a:p>
            <a:pPr/>
          </a:p>
          <a:p>
            <a:pPr/>
            <a:r>
              <a:t>More precisely: given an n x d matrix X (encoding n observations of a d-dimensional random variable), we want to find a k-dimensional representation of X (k &lt; d) that captures the information in the original data, according to some criterion.</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7" name="Shape 22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0" name="Shape 230"/>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 name="Shape 231"/>
          <p:cNvSpPr/>
          <p:nvPr>
            <p:ph type="title"/>
          </p:nvPr>
        </p:nvSpPr>
        <p:spPr>
          <a:prstGeom prst="rect">
            <a:avLst/>
          </a:prstGeom>
        </p:spPr>
        <p:txBody>
          <a:bodyPr/>
          <a:lstStyle/>
          <a:p>
            <a:pPr/>
            <a:r>
              <a:t>CONTENT PHILOSOPHY</a:t>
            </a:r>
          </a:p>
        </p:txBody>
      </p:sp>
      <p:pic>
        <p:nvPicPr>
          <p:cNvPr id="232" name="pasted-image.png"/>
          <p:cNvPicPr>
            <a:picLocks noChangeAspect="1"/>
          </p:cNvPicPr>
          <p:nvPr/>
        </p:nvPicPr>
        <p:blipFill>
          <a:blip r:embed="rId2">
            <a:extLst/>
          </a:blip>
          <a:stretch>
            <a:fillRect/>
          </a:stretch>
        </p:blipFill>
        <p:spPr>
          <a:xfrm>
            <a:off x="1324962" y="960437"/>
            <a:ext cx="6713151" cy="4155321"/>
          </a:xfrm>
          <a:prstGeom prst="rect">
            <a:avLst/>
          </a:prstGeom>
          <a:ln w="25400"/>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2" name="Shape 93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33" name="Shape 93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34" name="Shape 93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35" name="Shape 93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36" name="Shape 93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7" name="Shape 937"/>
          <p:cNvSpPr/>
          <p:nvPr>
            <p:ph type="title"/>
          </p:nvPr>
        </p:nvSpPr>
        <p:spPr>
          <a:prstGeom prst="rect">
            <a:avLst/>
          </a:prstGeom>
        </p:spPr>
        <p:txBody>
          <a:bodyPr/>
          <a:lstStyle/>
          <a:p>
            <a:pPr/>
            <a:r>
              <a:t>PRINCIPAL COMPONENTS</a:t>
            </a:r>
          </a:p>
        </p:txBody>
      </p:sp>
      <p:sp>
        <p:nvSpPr>
          <p:cNvPr id="938" name="Shape 938"/>
          <p:cNvSpPr/>
          <p:nvPr>
            <p:ph type="body" idx="1"/>
          </p:nvPr>
        </p:nvSpPr>
        <p:spPr>
          <a:xfrm>
            <a:off x="468153" y="983297"/>
            <a:ext cx="8426769" cy="4218957"/>
          </a:xfrm>
          <a:prstGeom prst="rect">
            <a:avLst/>
          </a:prstGeom>
        </p:spPr>
        <p:txBody>
          <a:bodyPr/>
          <a:lstStyle/>
          <a:p>
            <a:pPr marL="0" indent="40640">
              <a:buSzTx/>
              <a:buNone/>
            </a:pPr>
            <a:r>
              <a:t>‘It finds a low-dimensional representation of a data set that contains as much as possible of the variation. The idea is that each of the n observations lives in p-dimensional space, but not all of these dimensions are equally interesting. PCA seeks a small number of dimensions that are as interesting as possible, where the concept of interesting is measured by the amount that the observations vary along each dimension. Each of the dimensions found by PCA is a linear combination of the p features.’ </a:t>
            </a:r>
          </a:p>
          <a:p>
            <a:pPr marL="0" indent="40640">
              <a:buSzTx/>
              <a:buNone/>
            </a:pPr>
          </a:p>
          <a:p>
            <a:pPr marL="0" indent="40640">
              <a:buSzTx/>
              <a:buNone/>
            </a:pPr>
            <a:r>
              <a:t>- </a:t>
            </a:r>
            <a:r>
              <a:rPr b="0"/>
              <a:t>Introduction to Statistical Learning</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0" name="Shape 94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41" name="Shape 94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42" name="Shape 9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43" name="Shape 9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44" name="Shape 94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5" name="Shape 945"/>
          <p:cNvSpPr/>
          <p:nvPr>
            <p:ph type="title"/>
          </p:nvPr>
        </p:nvSpPr>
        <p:spPr>
          <a:prstGeom prst="rect">
            <a:avLst/>
          </a:prstGeom>
        </p:spPr>
        <p:txBody>
          <a:bodyPr/>
          <a:lstStyle/>
          <a:p>
            <a:pPr/>
            <a:r>
              <a:t>LINEAR DISCRIMINANT ANALYSIS</a:t>
            </a:r>
          </a:p>
        </p:txBody>
      </p:sp>
      <p:sp>
        <p:nvSpPr>
          <p:cNvPr id="946" name="Shape 946"/>
          <p:cNvSpPr/>
          <p:nvPr>
            <p:ph type="body" idx="1"/>
          </p:nvPr>
        </p:nvSpPr>
        <p:spPr>
          <a:xfrm>
            <a:off x="468153" y="983297"/>
            <a:ext cx="8426769" cy="4218957"/>
          </a:xfrm>
          <a:prstGeom prst="rect">
            <a:avLst/>
          </a:prstGeom>
        </p:spPr>
        <p:txBody>
          <a:bodyPr/>
          <a:lstStyle/>
          <a:p>
            <a:pPr marL="0" indent="40640">
              <a:buSzTx/>
              <a:buNone/>
            </a:pPr>
            <a:r>
              <a:rPr b="0"/>
              <a:t>Slightly different to PCA (but very much related). Linear Discriminant Analysis (LDA) takes into account the class of an observation.</a:t>
            </a:r>
            <a:endParaRPr b="0"/>
          </a:p>
          <a:p>
            <a:pPr marL="0" indent="40640">
              <a:buSzTx/>
              <a:buNone/>
            </a:pPr>
            <a:endParaRPr b="0"/>
          </a:p>
          <a:p>
            <a:pPr marL="0" indent="40640">
              <a:buSzTx/>
              <a:buNone/>
            </a:pPr>
            <a:r>
              <a:rPr b="0"/>
              <a:t>It aims to find a linear combination of features that separate two or more different classes.</a:t>
            </a:r>
            <a:endParaRPr b="0"/>
          </a:p>
          <a:p>
            <a:pPr marL="0" indent="40640">
              <a:buSzTx/>
              <a:buNone/>
            </a:pPr>
            <a:endParaRPr b="0"/>
          </a:p>
          <a:p>
            <a:pPr marL="0" indent="40640">
              <a:buSzTx/>
              <a:buNone/>
            </a:pPr>
            <a:r>
              <a:rPr b="0"/>
              <a:t>Can be used as an alternative to Logistic Regression.</a:t>
            </a:r>
            <a:endParaRPr b="0"/>
          </a:p>
          <a:p>
            <a:pPr marL="0" indent="40640">
              <a:buSzTx/>
              <a:buNone/>
            </a:pPr>
            <a:endParaRPr b="0"/>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8" name="Shape 94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949" name="Shape 94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950" name="Shape 950"/>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MODELLING CASE STUDY</a:t>
            </a:r>
          </a:p>
        </p:txBody>
      </p:sp>
      <p:sp>
        <p:nvSpPr>
          <p:cNvPr id="951" name="Shape 95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3" name="Shape 95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954" name="Shape 95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955" name="Shape 955"/>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TEXT ANALYSIS</a:t>
            </a:r>
          </a:p>
        </p:txBody>
      </p:sp>
      <p:sp>
        <p:nvSpPr>
          <p:cNvPr id="956" name="Shape 956"/>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8" name="Shape 9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59" name="Shape 9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0" name="Shape 9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1" name="Shape 9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2" name="Shape 962"/>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3" name="Shape 963"/>
          <p:cNvSpPr/>
          <p:nvPr>
            <p:ph type="title"/>
          </p:nvPr>
        </p:nvSpPr>
        <p:spPr>
          <a:prstGeom prst="rect">
            <a:avLst/>
          </a:prstGeom>
        </p:spPr>
        <p:txBody>
          <a:bodyPr/>
          <a:lstStyle/>
          <a:p>
            <a:pPr/>
            <a:r>
              <a:t>WHAT IS TEXT ANALYSIS</a:t>
            </a:r>
          </a:p>
        </p:txBody>
      </p:sp>
      <p:sp>
        <p:nvSpPr>
          <p:cNvPr id="964" name="Shape 964"/>
          <p:cNvSpPr/>
          <p:nvPr>
            <p:ph type="body" idx="1"/>
          </p:nvPr>
        </p:nvSpPr>
        <p:spPr>
          <a:prstGeom prst="rect">
            <a:avLst/>
          </a:prstGeom>
        </p:spPr>
        <p:txBody>
          <a:bodyPr/>
          <a:lstStyle/>
          <a:p>
            <a:pPr>
              <a:spcBef>
                <a:spcPts val="1200"/>
              </a:spcBef>
            </a:pPr>
            <a:r>
              <a:t>Text is considered to be un-structured data. This means we don’t have nice features we can use as inputs. We will have to construct them using a model or rules we know about language.</a:t>
            </a:r>
          </a:p>
          <a:p>
            <a:pPr>
              <a:spcBef>
                <a:spcPts val="1200"/>
              </a:spcBef>
            </a:pPr>
            <a:r>
              <a:t>When analysing text we need to consider what we actually want to use the text for</a:t>
            </a:r>
          </a:p>
          <a:p>
            <a:pPr lvl="1">
              <a:spcBef>
                <a:spcPts val="1200"/>
              </a:spcBef>
            </a:pPr>
            <a:r>
              <a:t>Sentiment Analysis</a:t>
            </a:r>
          </a:p>
          <a:p>
            <a:pPr lvl="1">
              <a:spcBef>
                <a:spcPts val="1200"/>
              </a:spcBef>
            </a:pPr>
            <a:r>
              <a:t>Topic Labelling</a:t>
            </a:r>
          </a:p>
          <a:p>
            <a:pPr lvl="1">
              <a:spcBef>
                <a:spcPts val="1200"/>
              </a:spcBef>
            </a:pPr>
            <a:r>
              <a:t>Classification</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6" name="Shape 9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7" name="Shape 9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8" name="Shape 96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9" name="Shape 96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70" name="Shape 970"/>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1" name="Shape 971"/>
          <p:cNvSpPr/>
          <p:nvPr>
            <p:ph type="title"/>
          </p:nvPr>
        </p:nvSpPr>
        <p:spPr>
          <a:prstGeom prst="rect">
            <a:avLst/>
          </a:prstGeom>
        </p:spPr>
        <p:txBody>
          <a:bodyPr/>
          <a:lstStyle/>
          <a:p>
            <a:pPr/>
            <a:r>
              <a:t>WHAT IS TEXT ANALYSIS?</a:t>
            </a:r>
          </a:p>
        </p:txBody>
      </p:sp>
      <p:sp>
        <p:nvSpPr>
          <p:cNvPr id="972" name="Shape 972"/>
          <p:cNvSpPr/>
          <p:nvPr>
            <p:ph type="body" idx="1"/>
          </p:nvPr>
        </p:nvSpPr>
        <p:spPr>
          <a:prstGeom prst="rect">
            <a:avLst/>
          </a:prstGeom>
        </p:spPr>
        <p:txBody>
          <a:bodyPr numCol="2" spcCol="421338"/>
          <a:lstStyle/>
          <a:p>
            <a:pPr>
              <a:spcBef>
                <a:spcPts val="1200"/>
              </a:spcBef>
            </a:pPr>
            <a:r>
              <a:t>Entity Extraction</a:t>
            </a:r>
          </a:p>
          <a:p>
            <a:pPr>
              <a:spcBef>
                <a:spcPts val="1200"/>
              </a:spcBef>
            </a:pPr>
            <a:r>
              <a:t>Sentiment Analysis</a:t>
            </a:r>
          </a:p>
          <a:p>
            <a:pPr>
              <a:spcBef>
                <a:spcPts val="1200"/>
              </a:spcBef>
            </a:pPr>
            <a:r>
              <a:t>Keyword Extraction</a:t>
            </a:r>
          </a:p>
          <a:p>
            <a:pPr>
              <a:spcBef>
                <a:spcPts val="1200"/>
              </a:spcBef>
            </a:pPr>
            <a:r>
              <a:t>Concept Tagging</a:t>
            </a:r>
          </a:p>
          <a:p>
            <a:pPr>
              <a:spcBef>
                <a:spcPts val="1200"/>
              </a:spcBef>
            </a:pPr>
            <a:r>
              <a:t>Relation Extraction</a:t>
            </a:r>
          </a:p>
          <a:p>
            <a:pPr>
              <a:spcBef>
                <a:spcPts val="1200"/>
              </a:spcBef>
            </a:pPr>
            <a:r>
              <a:t>Taxonomy Classification</a:t>
            </a:r>
          </a:p>
          <a:p>
            <a:pPr>
              <a:spcBef>
                <a:spcPts val="1200"/>
              </a:spcBef>
            </a:pPr>
            <a:r>
              <a:t>Author Extraction</a:t>
            </a:r>
          </a:p>
          <a:p>
            <a:pPr>
              <a:spcBef>
                <a:spcPts val="1200"/>
              </a:spcBef>
            </a:pPr>
            <a:r>
              <a:t>Language Detection</a:t>
            </a:r>
          </a:p>
          <a:p>
            <a:pPr>
              <a:spcBef>
                <a:spcPts val="1200"/>
              </a:spcBef>
            </a:pPr>
            <a:r>
              <a:t>Text Extraction</a:t>
            </a:r>
          </a:p>
          <a:p>
            <a:pPr>
              <a:spcBef>
                <a:spcPts val="1200"/>
              </a:spcBef>
            </a:pPr>
            <a:r>
              <a:t>Microformats Parsing</a:t>
            </a:r>
          </a:p>
          <a:p>
            <a:pPr>
              <a:spcBef>
                <a:spcPts val="1200"/>
              </a:spcBef>
            </a:pPr>
            <a:r>
              <a:t>Feed Detection</a:t>
            </a:r>
          </a:p>
          <a:p>
            <a:pPr>
              <a:spcBef>
                <a:spcPts val="1200"/>
              </a:spcBef>
            </a:pPr>
            <a:r>
              <a:t>Linked Data Support</a:t>
            </a:r>
          </a:p>
        </p:txBody>
      </p:sp>
      <p:pic>
        <p:nvPicPr>
          <p:cNvPr id="973" name="pasted-image.png"/>
          <p:cNvPicPr>
            <a:picLocks noChangeAspect="1"/>
          </p:cNvPicPr>
          <p:nvPr/>
        </p:nvPicPr>
        <p:blipFill>
          <a:blip r:embed="rId2">
            <a:extLst/>
          </a:blip>
          <a:stretch>
            <a:fillRect/>
          </a:stretch>
        </p:blipFill>
        <p:spPr>
          <a:xfrm>
            <a:off x="4865687" y="3708400"/>
            <a:ext cx="3060701" cy="762000"/>
          </a:xfrm>
          <a:prstGeom prst="rect">
            <a:avLst/>
          </a:prstGeom>
          <a:ln w="25400"/>
        </p:spPr>
      </p:pic>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5" name="Shape 97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76" name="Shape 97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77" name="Shape 9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78" name="Shape 9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79" name="Shape 979"/>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0" name="Shape 980"/>
          <p:cNvSpPr/>
          <p:nvPr>
            <p:ph type="title"/>
          </p:nvPr>
        </p:nvSpPr>
        <p:spPr>
          <a:prstGeom prst="rect">
            <a:avLst/>
          </a:prstGeom>
        </p:spPr>
        <p:txBody>
          <a:bodyPr/>
          <a:lstStyle/>
          <a:p>
            <a:pPr/>
            <a:r>
              <a:t>NATURAL LANGUAGE TOOLKIT (NLTK) - Python</a:t>
            </a:r>
          </a:p>
        </p:txBody>
      </p:sp>
      <p:sp>
        <p:nvSpPr>
          <p:cNvPr id="981" name="Shape 981"/>
          <p:cNvSpPr/>
          <p:nvPr>
            <p:ph type="body" idx="1"/>
          </p:nvPr>
        </p:nvSpPr>
        <p:spPr>
          <a:prstGeom prst="rect">
            <a:avLst/>
          </a:prstGeom>
        </p:spPr>
        <p:txBody>
          <a:bodyPr/>
          <a:lstStyle>
            <a:lvl1pPr>
              <a:spcBef>
                <a:spcPts val="1200"/>
              </a:spcBef>
            </a:lvl1pPr>
          </a:lstStyle>
          <a:p>
            <a:pPr/>
            <a:r>
              <a:t>NLTK is a leading platform for building Python programs to work with human language data. It provides easy-to-use interfaces to over 50 corpora and lexical resources such as WordNet, along with a suite of text processing libraries for classification, tokenization, stemming, tagging, parsing, and semantic reasoning, wrappers for industrial-strength NLP libraries, and an active discussion forum.</a:t>
            </a:r>
          </a:p>
        </p:txBody>
      </p:sp>
      <p:pic>
        <p:nvPicPr>
          <p:cNvPr id="982" name="pasted-image.png"/>
          <p:cNvPicPr>
            <a:picLocks noChangeAspect="1"/>
          </p:cNvPicPr>
          <p:nvPr/>
        </p:nvPicPr>
        <p:blipFill>
          <a:blip r:embed="rId2">
            <a:extLst/>
          </a:blip>
          <a:stretch>
            <a:fillRect/>
          </a:stretch>
        </p:blipFill>
        <p:spPr>
          <a:xfrm>
            <a:off x="3630513" y="3073400"/>
            <a:ext cx="1549401" cy="2032000"/>
          </a:xfrm>
          <a:prstGeom prst="rect">
            <a:avLst/>
          </a:prstGeom>
          <a:ln w="25400"/>
        </p:spPr>
      </p:pic>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4" name="Shape 98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985" name="Shape 98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986" name="Shape 986"/>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WEB SCRAPING</a:t>
            </a:r>
          </a:p>
        </p:txBody>
      </p:sp>
      <p:sp>
        <p:nvSpPr>
          <p:cNvPr id="987" name="Shape 987"/>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9" name="Shape 98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90" name="Shape 99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91" name="Shape 9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92" name="Shape 9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93" name="Shape 993"/>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4" name="Shape 994"/>
          <p:cNvSpPr/>
          <p:nvPr>
            <p:ph type="title"/>
          </p:nvPr>
        </p:nvSpPr>
        <p:spPr>
          <a:prstGeom prst="rect">
            <a:avLst/>
          </a:prstGeom>
        </p:spPr>
        <p:txBody>
          <a:bodyPr/>
          <a:lstStyle/>
          <a:p>
            <a:pPr/>
            <a:r>
              <a:t>WHAT IS WEB SCRAPING</a:t>
            </a:r>
          </a:p>
        </p:txBody>
      </p:sp>
      <p:sp>
        <p:nvSpPr>
          <p:cNvPr id="995" name="Shape 995"/>
          <p:cNvSpPr/>
          <p:nvPr>
            <p:ph type="body" idx="1"/>
          </p:nvPr>
        </p:nvSpPr>
        <p:spPr>
          <a:prstGeom prst="rect">
            <a:avLst/>
          </a:prstGeom>
        </p:spPr>
        <p:txBody>
          <a:bodyPr/>
          <a:lstStyle/>
          <a:p>
            <a:pPr>
              <a:spcBef>
                <a:spcPts val="1200"/>
              </a:spcBef>
            </a:pPr>
            <a:r>
              <a:t>Using a program to download and process a website</a:t>
            </a:r>
          </a:p>
          <a:p>
            <a:pPr>
              <a:spcBef>
                <a:spcPts val="1200"/>
              </a:spcBef>
            </a:pPr>
            <a:r>
              <a:t>Lots of websites have API’s which can be used to collect data - START WITH THIS</a:t>
            </a:r>
          </a:p>
          <a:p>
            <a:pPr>
              <a:spcBef>
                <a:spcPts val="1200"/>
              </a:spcBef>
            </a:pPr>
            <a:r>
              <a:t>If they don’t have an API you will need to download the material yourself (or get a freelancer to do it)</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7" name="Shape 9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98" name="Shape 9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99" name="Shape 9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00" name="Shape 10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01" name="Shape 1001"/>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2" name="Shape 1002"/>
          <p:cNvSpPr/>
          <p:nvPr>
            <p:ph type="title"/>
          </p:nvPr>
        </p:nvSpPr>
        <p:spPr>
          <a:prstGeom prst="rect">
            <a:avLst/>
          </a:prstGeom>
        </p:spPr>
        <p:txBody>
          <a:bodyPr/>
          <a:lstStyle/>
          <a:p>
            <a:pPr/>
            <a:r>
              <a:t>USEFUL LIBRARIES</a:t>
            </a:r>
          </a:p>
        </p:txBody>
      </p:sp>
      <p:sp>
        <p:nvSpPr>
          <p:cNvPr id="1003" name="Shape 1003"/>
          <p:cNvSpPr/>
          <p:nvPr>
            <p:ph type="body" idx="1"/>
          </p:nvPr>
        </p:nvSpPr>
        <p:spPr>
          <a:prstGeom prst="rect">
            <a:avLst/>
          </a:prstGeom>
        </p:spPr>
        <p:txBody>
          <a:bodyPr/>
          <a:lstStyle/>
          <a:p>
            <a:pPr>
              <a:spcBef>
                <a:spcPts val="1200"/>
              </a:spcBef>
            </a:pPr>
            <a:r>
              <a:t>urllib2: useful for fetching URLs and handling things like cookies and  basic authentication</a:t>
            </a:r>
          </a:p>
          <a:p>
            <a:pPr>
              <a:spcBef>
                <a:spcPts val="1200"/>
              </a:spcBef>
            </a:pPr>
            <a:r>
              <a:t>BeautifulSoup: great at extracting information from a page</a:t>
            </a:r>
          </a:p>
          <a:p>
            <a:pPr>
              <a:spcBef>
                <a:spcPts val="1200"/>
              </a:spcBef>
            </a:pPr>
            <a:r>
              <a:t>Scrapy: Create web scraping routines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5" name="Shape 23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6" name="Shape 23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7" name="Shape 23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8" name="Shape 238"/>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Shape 239"/>
          <p:cNvSpPr/>
          <p:nvPr>
            <p:ph type="title"/>
          </p:nvPr>
        </p:nvSpPr>
        <p:spPr>
          <a:xfrm>
            <a:off x="468153" y="505195"/>
            <a:ext cx="7820900" cy="492470"/>
          </a:xfrm>
          <a:prstGeom prst="rect">
            <a:avLst/>
          </a:prstGeom>
        </p:spPr>
        <p:txBody>
          <a:bodyPr/>
          <a:lstStyle/>
          <a:p>
            <a:pPr/>
            <a:r>
              <a:t>HOW DO WE ACTUALLY COLLABORATE WITH GIT?</a:t>
            </a:r>
          </a:p>
        </p:txBody>
      </p:sp>
      <p:sp>
        <p:nvSpPr>
          <p:cNvPr id="240" name="Shape 240"/>
          <p:cNvSpPr/>
          <p:nvPr/>
        </p:nvSpPr>
        <p:spPr>
          <a:xfrm>
            <a:off x="5888354" y="1172869"/>
            <a:ext cx="2987279" cy="1270001"/>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p>
            <a:pPr/>
            <a:r>
              <a:t>Course Repo</a:t>
            </a:r>
          </a:p>
          <a:p>
            <a:pPr>
              <a:defRPr sz="1800"/>
            </a:pPr>
            <a:r>
              <a:rPr u="sng">
                <a:hlinkClick r:id="rId2" invalidUrl="" action="" tgtFrame="" tooltip="" history="1" highlightClick="0" endSnd="0"/>
              </a:rPr>
              <a:t>github.com/</a:t>
            </a:r>
            <a:r>
              <a:t>ihansel/SYD_DAT_3</a:t>
            </a:r>
          </a:p>
        </p:txBody>
      </p:sp>
      <p:sp>
        <p:nvSpPr>
          <p:cNvPr id="241" name="Shape 241"/>
          <p:cNvSpPr/>
          <p:nvPr/>
        </p:nvSpPr>
        <p:spPr>
          <a:xfrm>
            <a:off x="688657" y="1172869"/>
            <a:ext cx="2987279" cy="1270001"/>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p>
            <a:pPr/>
            <a:r>
              <a:t>Course Repo</a:t>
            </a:r>
          </a:p>
          <a:p>
            <a:pPr>
              <a:defRPr sz="1800"/>
            </a:pPr>
            <a:r>
              <a:rPr u="sng">
                <a:hlinkClick r:id="rId2" invalidUrl="" action="" tgtFrame="" tooltip="" history="1" highlightClick="0" endSnd="0"/>
              </a:rPr>
              <a:t>github.com/</a:t>
            </a:r>
            <a:r>
              <a:t>coolstudent/SYD_DAT_3</a:t>
            </a:r>
          </a:p>
        </p:txBody>
      </p:sp>
      <p:sp>
        <p:nvSpPr>
          <p:cNvPr id="242" name="Shape 242"/>
          <p:cNvSpPr/>
          <p:nvPr/>
        </p:nvSpPr>
        <p:spPr>
          <a:xfrm>
            <a:off x="688657" y="4063706"/>
            <a:ext cx="2987279" cy="994874"/>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lstStyle/>
          <a:p>
            <a:pPr/>
            <a:r>
              <a:t>CoolStudent Laptop</a:t>
            </a:r>
          </a:p>
        </p:txBody>
      </p:sp>
      <p:sp>
        <p:nvSpPr>
          <p:cNvPr id="243" name="Shape 243"/>
          <p:cNvSpPr/>
          <p:nvPr/>
        </p:nvSpPr>
        <p:spPr>
          <a:xfrm>
            <a:off x="4007475" y="1755133"/>
            <a:ext cx="1545073" cy="772866"/>
          </a:xfrm>
          <a:prstGeom prst="rightArrow">
            <a:avLst>
              <a:gd name="adj1" fmla="val 44809"/>
              <a:gd name="adj2" fmla="val 44294"/>
            </a:avLst>
          </a:prstGeom>
          <a:ln w="25400">
            <a:solidFill>
              <a:srgbClr val="85888D"/>
            </a:solidFill>
            <a:miter lim="400000"/>
          </a:ln>
        </p:spPr>
        <p:txBody>
          <a:bodyPr lIns="50800" tIns="50800" rIns="50800" bIns="50800" anchor="ctr"/>
          <a:lstStyle/>
          <a:p>
            <a:pPr>
              <a:defRPr sz="1600"/>
            </a:pPr>
          </a:p>
        </p:txBody>
      </p:sp>
      <p:sp>
        <p:nvSpPr>
          <p:cNvPr id="244" name="Shape 244"/>
          <p:cNvSpPr/>
          <p:nvPr/>
        </p:nvSpPr>
        <p:spPr>
          <a:xfrm rot="5380228">
            <a:off x="903595" y="2867697"/>
            <a:ext cx="1545073" cy="772866"/>
          </a:xfrm>
          <a:prstGeom prst="rightArrow">
            <a:avLst>
              <a:gd name="adj1" fmla="val 44809"/>
              <a:gd name="adj2" fmla="val 44294"/>
            </a:avLst>
          </a:prstGeom>
          <a:ln w="25400">
            <a:solidFill>
              <a:srgbClr val="85888D"/>
            </a:solidFill>
            <a:miter lim="400000"/>
          </a:ln>
        </p:spPr>
        <p:txBody>
          <a:bodyPr lIns="50800" tIns="50800" rIns="50800" bIns="50800" anchor="ctr"/>
          <a:lstStyle/>
          <a:p>
            <a:pPr>
              <a:defRPr sz="1600"/>
            </a:pPr>
          </a:p>
        </p:txBody>
      </p:sp>
      <p:sp>
        <p:nvSpPr>
          <p:cNvPr id="245" name="Shape 245"/>
          <p:cNvSpPr/>
          <p:nvPr/>
        </p:nvSpPr>
        <p:spPr>
          <a:xfrm rot="16200000">
            <a:off x="1883583" y="2868988"/>
            <a:ext cx="1545073" cy="772867"/>
          </a:xfrm>
          <a:prstGeom prst="rightArrow">
            <a:avLst>
              <a:gd name="adj1" fmla="val 44809"/>
              <a:gd name="adj2" fmla="val 44294"/>
            </a:avLst>
          </a:prstGeom>
          <a:ln w="25400">
            <a:solidFill>
              <a:srgbClr val="85888D"/>
            </a:solidFill>
            <a:miter lim="400000"/>
          </a:ln>
        </p:spPr>
        <p:txBody>
          <a:bodyPr lIns="50800" tIns="50800" rIns="50800" bIns="50800" anchor="ctr"/>
          <a:lstStyle/>
          <a:p>
            <a:pPr>
              <a:defRPr sz="1600"/>
            </a:pPr>
          </a:p>
        </p:txBody>
      </p:sp>
      <p:sp>
        <p:nvSpPr>
          <p:cNvPr id="246" name="Shape 246"/>
          <p:cNvSpPr/>
          <p:nvPr/>
        </p:nvSpPr>
        <p:spPr>
          <a:xfrm>
            <a:off x="3764392" y="1951066"/>
            <a:ext cx="175301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6. Pull Request</a:t>
            </a:r>
          </a:p>
        </p:txBody>
      </p:sp>
      <p:sp>
        <p:nvSpPr>
          <p:cNvPr id="247" name="Shape 247"/>
          <p:cNvSpPr/>
          <p:nvPr/>
        </p:nvSpPr>
        <p:spPr>
          <a:xfrm rot="16200000">
            <a:off x="2192445" y="3062787"/>
            <a:ext cx="927349"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5. Push</a:t>
            </a:r>
          </a:p>
        </p:txBody>
      </p:sp>
      <p:sp>
        <p:nvSpPr>
          <p:cNvPr id="248" name="Shape 248"/>
          <p:cNvSpPr/>
          <p:nvPr/>
        </p:nvSpPr>
        <p:spPr>
          <a:xfrm rot="16200000">
            <a:off x="1176796" y="3062787"/>
            <a:ext cx="1003474"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2. Clone</a:t>
            </a:r>
          </a:p>
        </p:txBody>
      </p:sp>
      <p:sp>
        <p:nvSpPr>
          <p:cNvPr id="249" name="Shape 249"/>
          <p:cNvSpPr/>
          <p:nvPr/>
        </p:nvSpPr>
        <p:spPr>
          <a:xfrm>
            <a:off x="1286704" y="4376766"/>
            <a:ext cx="179118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pPr>
            <a:r>
              <a:t>3. Update a file</a:t>
            </a:r>
          </a:p>
          <a:p>
            <a:pPr>
              <a:defRPr sz="1800"/>
            </a:pPr>
            <a:r>
              <a:t>4. Commit</a:t>
            </a:r>
          </a:p>
        </p:txBody>
      </p:sp>
      <p:sp>
        <p:nvSpPr>
          <p:cNvPr id="250" name="Shape 250"/>
          <p:cNvSpPr/>
          <p:nvPr/>
        </p:nvSpPr>
        <p:spPr>
          <a:xfrm rot="10823357">
            <a:off x="3910503" y="1096385"/>
            <a:ext cx="1545073" cy="772866"/>
          </a:xfrm>
          <a:prstGeom prst="rightArrow">
            <a:avLst>
              <a:gd name="adj1" fmla="val 44809"/>
              <a:gd name="adj2" fmla="val 44294"/>
            </a:avLst>
          </a:prstGeom>
          <a:ln w="25400">
            <a:solidFill>
              <a:srgbClr val="85888D"/>
            </a:solidFill>
            <a:miter lim="400000"/>
          </a:ln>
        </p:spPr>
        <p:txBody>
          <a:bodyPr lIns="50800" tIns="50800" rIns="50800" bIns="50800" anchor="ctr"/>
          <a:lstStyle/>
          <a:p>
            <a:pPr>
              <a:defRPr sz="1600"/>
            </a:pPr>
          </a:p>
        </p:txBody>
      </p:sp>
      <p:sp>
        <p:nvSpPr>
          <p:cNvPr id="251" name="Shape 251"/>
          <p:cNvSpPr/>
          <p:nvPr/>
        </p:nvSpPr>
        <p:spPr>
          <a:xfrm>
            <a:off x="4249619" y="1289481"/>
            <a:ext cx="86383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1. Fork</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5" name="Shape 10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06" name="Shape 10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07" name="Shape 10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08" name="Shape 10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1009" name="pasted-image.png"/>
          <p:cNvPicPr>
            <a:picLocks noChangeAspect="1"/>
          </p:cNvPicPr>
          <p:nvPr/>
        </p:nvPicPr>
        <p:blipFill>
          <a:blip r:embed="rId2">
            <a:extLst/>
          </a:blip>
          <a:stretch>
            <a:fillRect/>
          </a:stretch>
        </p:blipFill>
        <p:spPr>
          <a:xfrm>
            <a:off x="0" y="55194"/>
            <a:ext cx="9363075" cy="5147412"/>
          </a:xfrm>
          <a:prstGeom prst="rect">
            <a:avLst/>
          </a:prstGeom>
          <a:ln w="25400"/>
        </p:spPr>
      </p:pic>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11" name="pasted-image.png"/>
          <p:cNvPicPr>
            <a:picLocks noChangeAspect="1"/>
          </p:cNvPicPr>
          <p:nvPr/>
        </p:nvPicPr>
        <p:blipFill>
          <a:blip r:embed="rId2">
            <a:extLst/>
          </a:blip>
          <a:stretch>
            <a:fillRect/>
          </a:stretch>
        </p:blipFill>
        <p:spPr>
          <a:xfrm>
            <a:off x="0" y="585810"/>
            <a:ext cx="9363075" cy="4086180"/>
          </a:xfrm>
          <a:prstGeom prst="rect">
            <a:avLst/>
          </a:prstGeom>
          <a:ln w="25400"/>
        </p:spPr>
      </p:pic>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3" name="Shape 10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14" name="Shape 10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15" name="Shape 10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16" name="Shape 10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17" name="Shape 1017"/>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8" name="Shape 1018"/>
          <p:cNvSpPr/>
          <p:nvPr>
            <p:ph type="title"/>
          </p:nvPr>
        </p:nvSpPr>
        <p:spPr>
          <a:prstGeom prst="rect">
            <a:avLst/>
          </a:prstGeom>
        </p:spPr>
        <p:txBody>
          <a:bodyPr/>
          <a:lstStyle/>
          <a:p>
            <a:pPr/>
            <a:r>
              <a:t>STEPS FOR SCRAPING</a:t>
            </a:r>
          </a:p>
        </p:txBody>
      </p:sp>
      <p:sp>
        <p:nvSpPr>
          <p:cNvPr id="1019" name="Shape 1019"/>
          <p:cNvSpPr/>
          <p:nvPr>
            <p:ph type="body" idx="1"/>
          </p:nvPr>
        </p:nvSpPr>
        <p:spPr>
          <a:prstGeom prst="rect">
            <a:avLst/>
          </a:prstGeom>
        </p:spPr>
        <p:txBody>
          <a:bodyPr/>
          <a:lstStyle/>
          <a:p>
            <a:pPr marL="352777" indent="-352777">
              <a:spcBef>
                <a:spcPts val="1200"/>
              </a:spcBef>
              <a:buSzPct val="100000"/>
              <a:buFontTx/>
              <a:buAutoNum type="arabicPeriod" startAt="1"/>
            </a:pPr>
            <a:r>
              <a:t>Figure out the URL (where to scrap from)</a:t>
            </a:r>
          </a:p>
          <a:p>
            <a:pPr marL="352777" indent="-352777">
              <a:spcBef>
                <a:spcPts val="1200"/>
              </a:spcBef>
              <a:buSzPct val="100000"/>
              <a:buFontTx/>
              <a:buAutoNum type="arabicPeriod" startAt="1"/>
            </a:pPr>
            <a:r>
              <a:t>Query the website and fetch the HTML</a:t>
            </a:r>
          </a:p>
          <a:p>
            <a:pPr marL="352777" indent="-352777">
              <a:spcBef>
                <a:spcPts val="1200"/>
              </a:spcBef>
              <a:buSzPct val="100000"/>
              <a:buFontTx/>
              <a:buAutoNum type="arabicPeriod" startAt="1"/>
            </a:pPr>
            <a:r>
              <a:t>Parse the website with something like Beautiful Soup</a:t>
            </a:r>
          </a:p>
          <a:p>
            <a:pPr marL="352777" indent="-352777">
              <a:spcBef>
                <a:spcPts val="1200"/>
              </a:spcBef>
              <a:buSzPct val="100000"/>
              <a:buFontTx/>
              <a:buAutoNum type="arabicPeriod" startAt="1"/>
            </a:pPr>
            <a:r>
              <a:t>Query the dataset and extract the information of interest</a:t>
            </a:r>
          </a:p>
          <a:p>
            <a:pPr marL="352777" indent="-352777">
              <a:spcBef>
                <a:spcPts val="1200"/>
              </a:spcBef>
              <a:buSzPct val="100000"/>
              <a:buFontTx/>
              <a:buAutoNum type="arabicPeriod" startAt="1"/>
            </a:pPr>
            <a:r>
              <a:t>Repeat</a:t>
            </a: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1" name="Shape 102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022" name="Shape 102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023" name="Shape 1023"/>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PREPPING DATA</a:t>
            </a:r>
          </a:p>
        </p:txBody>
      </p:sp>
      <p:sp>
        <p:nvSpPr>
          <p:cNvPr id="1024" name="Shape 1024"/>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6" name="Shape 102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27" name="Shape 102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28" name="Shape 10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29" name="Shape 10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30" name="Shape 1030"/>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1" name="Shape 1031"/>
          <p:cNvSpPr/>
          <p:nvPr>
            <p:ph type="title"/>
          </p:nvPr>
        </p:nvSpPr>
        <p:spPr>
          <a:prstGeom prst="rect">
            <a:avLst/>
          </a:prstGeom>
        </p:spPr>
        <p:txBody>
          <a:bodyPr/>
          <a:lstStyle/>
          <a:p>
            <a:pPr/>
            <a:r>
              <a:t>PREPARING DATA</a:t>
            </a:r>
          </a:p>
        </p:txBody>
      </p:sp>
      <p:pic>
        <p:nvPicPr>
          <p:cNvPr id="1032" name="pasted-image.png"/>
          <p:cNvPicPr>
            <a:picLocks noChangeAspect="1"/>
          </p:cNvPicPr>
          <p:nvPr/>
        </p:nvPicPr>
        <p:blipFill>
          <a:blip r:embed="rId2">
            <a:extLst/>
          </a:blip>
          <a:stretch>
            <a:fillRect/>
          </a:stretch>
        </p:blipFill>
        <p:spPr>
          <a:xfrm>
            <a:off x="1048492" y="1203324"/>
            <a:ext cx="6713443" cy="3641726"/>
          </a:xfrm>
          <a:prstGeom prst="rect">
            <a:avLst/>
          </a:prstGeom>
          <a:ln w="25400"/>
        </p:spPr>
      </p:pic>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4" name="Shape 103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35" name="Shape 103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36" name="Shape 103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37" name="Shape 103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38" name="Shape 1038"/>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9" name="Shape 1039"/>
          <p:cNvSpPr/>
          <p:nvPr>
            <p:ph type="title"/>
          </p:nvPr>
        </p:nvSpPr>
        <p:spPr>
          <a:prstGeom prst="rect">
            <a:avLst/>
          </a:prstGeom>
        </p:spPr>
        <p:txBody>
          <a:bodyPr/>
          <a:lstStyle/>
          <a:p>
            <a:pPr/>
            <a:r>
              <a:t>PREPARING DATA</a:t>
            </a:r>
          </a:p>
        </p:txBody>
      </p:sp>
      <p:sp>
        <p:nvSpPr>
          <p:cNvPr id="1040" name="Shape 1040"/>
          <p:cNvSpPr/>
          <p:nvPr>
            <p:ph type="body" idx="1"/>
          </p:nvPr>
        </p:nvSpPr>
        <p:spPr>
          <a:prstGeom prst="rect">
            <a:avLst/>
          </a:prstGeom>
        </p:spPr>
        <p:txBody>
          <a:bodyPr/>
          <a:lstStyle/>
          <a:p>
            <a:pPr marL="0" indent="0">
              <a:spcBef>
                <a:spcPts val="1200"/>
              </a:spcBef>
              <a:buSzTx/>
              <a:buFontTx/>
              <a:buNone/>
            </a:pPr>
            <a:r>
              <a:t>Every dataset is unique and will require it’s own approach to cleaning and preparation. </a:t>
            </a:r>
          </a:p>
          <a:p>
            <a:pPr marL="0" indent="0">
              <a:spcBef>
                <a:spcPts val="1200"/>
              </a:spcBef>
              <a:buSzTx/>
              <a:buFontTx/>
              <a:buNone/>
            </a:pPr>
            <a:r>
              <a:t>You will need to do some summaries as a basic ‘sniff test’, were you expecting the distributions of numeric variables? Were you expecting to have an overall count of some categories?</a:t>
            </a:r>
          </a:p>
          <a:p>
            <a:pPr marL="0" indent="0">
              <a:spcBef>
                <a:spcPts val="1200"/>
              </a:spcBef>
              <a:buSzTx/>
              <a:buFontTx/>
              <a:buNone/>
            </a:pPr>
            <a:r>
              <a:t>How many NA’s or missing variables do you have?</a:t>
            </a:r>
          </a:p>
          <a:p>
            <a:pPr marL="0" indent="0">
              <a:spcBef>
                <a:spcPts val="1200"/>
              </a:spcBef>
              <a:buSzTx/>
              <a:buFontTx/>
              <a:buNone/>
            </a:pPr>
            <a:r>
              <a:t>Am I using data from the future (relative to the observation)? This is information leakage and requires more thinking about the problem than data manipulation.</a:t>
            </a: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2" name="Shape 10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3" name="Shape 10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4" name="Shape 10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5" name="Shape 10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6" name="Shape 1046"/>
          <p:cNvSpPr/>
          <p:nvPr>
            <p:ph type="sldNum" sz="quarter" idx="2"/>
          </p:nvPr>
        </p:nvSpPr>
        <p:spPr>
          <a:xfrm>
            <a:off x="8599785" y="514350"/>
            <a:ext cx="355005"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7" name="Shape 1047"/>
          <p:cNvSpPr/>
          <p:nvPr>
            <p:ph type="title"/>
          </p:nvPr>
        </p:nvSpPr>
        <p:spPr>
          <a:prstGeom prst="rect">
            <a:avLst/>
          </a:prstGeom>
        </p:spPr>
        <p:txBody>
          <a:bodyPr/>
          <a:lstStyle/>
          <a:p>
            <a:pPr/>
            <a:r>
              <a:t>MISSING DATA IMPUTATION</a:t>
            </a:r>
          </a:p>
        </p:txBody>
      </p:sp>
      <p:sp>
        <p:nvSpPr>
          <p:cNvPr id="1048" name="Shape 1048"/>
          <p:cNvSpPr/>
          <p:nvPr>
            <p:ph type="body" idx="1"/>
          </p:nvPr>
        </p:nvSpPr>
        <p:spPr>
          <a:prstGeom prst="rect">
            <a:avLst/>
          </a:prstGeom>
        </p:spPr>
        <p:txBody>
          <a:bodyPr/>
          <a:lstStyle/>
          <a:p>
            <a:pPr marL="0" indent="0">
              <a:spcBef>
                <a:spcPts val="1200"/>
              </a:spcBef>
              <a:buSzTx/>
              <a:buFontTx/>
              <a:buNone/>
            </a:pPr>
            <a:r>
              <a:t>You usually don’t want to exclude a variable because it has a missing value in the column</a:t>
            </a:r>
          </a:p>
          <a:p>
            <a:pPr marL="0" indent="0">
              <a:spcBef>
                <a:spcPts val="1200"/>
              </a:spcBef>
              <a:buSzTx/>
              <a:buFontTx/>
              <a:buNone/>
            </a:pPr>
            <a:r>
              <a:t>To include it most algorithms require all values be non-NA’s</a:t>
            </a:r>
          </a:p>
          <a:p>
            <a:pPr marL="0" indent="0">
              <a:spcBef>
                <a:spcPts val="1200"/>
              </a:spcBef>
              <a:buSzTx/>
              <a:buFontTx/>
              <a:buNone/>
            </a:pPr>
            <a:r>
              <a:t>The best way to impute data is dependent on the problem (but it’s usually not a good idea to fill it with the average).</a:t>
            </a:r>
          </a:p>
          <a:p>
            <a:pPr marL="0" indent="0">
              <a:spcBef>
                <a:spcPts val="1200"/>
              </a:spcBef>
              <a:buSzTx/>
              <a:buFontTx/>
              <a:buNone/>
            </a:pPr>
            <a:r>
              <a:t>An excellent library in R for missing data is Amelia</a:t>
            </a: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0" name="Shape 1050"/>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051" name="Shape 1051"/>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052" name="Shape 1052"/>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GEODATA HANDLING</a:t>
            </a:r>
          </a:p>
        </p:txBody>
      </p:sp>
      <p:sp>
        <p:nvSpPr>
          <p:cNvPr id="1053" name="Shape 1053"/>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5" name="Shape 105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056" name="Shape 105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057" name="Shape 1057"/>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MORE LEARNING</a:t>
            </a:r>
          </a:p>
          <a:p>
            <a:pPr marL="27728" marR="27728">
              <a:lnSpc>
                <a:spcPct val="120000"/>
              </a:lnSpc>
              <a:defRPr sz="1800"/>
            </a:pPr>
          </a:p>
          <a:p>
            <a:pPr marL="207115" marR="27728" indent="-138747">
              <a:lnSpc>
                <a:spcPct val="120000"/>
              </a:lnSpc>
              <a:buSzPct val="69000"/>
              <a:buFont typeface="Lucida Grande"/>
              <a:defRPr sz="1800"/>
            </a:pPr>
            <a:r>
              <a:rPr sz="1900"/>
              <a:t>Udacity Deep Learning Course by Google - </a:t>
            </a:r>
            <a:r>
              <a:rPr u="sng">
                <a:hlinkClick r:id="rId2" invalidUrl="" action="" tgtFrame="" tooltip="" history="1" highlightClick="0" endSnd="0"/>
              </a:rPr>
              <a:t>https://www.udacity.com/course/deep-learning--ud730</a:t>
            </a:r>
            <a:endParaRPr sz="1900"/>
          </a:p>
          <a:p>
            <a:pPr lvl="1" marL="159173" marR="27728" indent="-131445">
              <a:lnSpc>
                <a:spcPct val="120000"/>
              </a:lnSpc>
              <a:buSzPct val="69000"/>
              <a:buFont typeface="Lucida Grande"/>
              <a:defRPr sz="1800"/>
            </a:pPr>
            <a:endParaRPr sz="1900"/>
          </a:p>
          <a:p>
            <a:pPr lvl="1" marL="166475" marR="27728" indent="-138747">
              <a:lnSpc>
                <a:spcPct val="120000"/>
              </a:lnSpc>
              <a:buSzPct val="69000"/>
              <a:buFont typeface="Lucida Grande"/>
              <a:defRPr sz="1800"/>
            </a:pPr>
            <a:r>
              <a:rPr sz="1900"/>
              <a:t>Gaussian Process Models - </a:t>
            </a:r>
            <a:r>
              <a:rPr u="sng">
                <a:hlinkClick r:id="rId3" invalidUrl="" action="" tgtFrame="" tooltip="" history="1" highlightClick="0" endSnd="0"/>
              </a:rPr>
              <a:t>http://www.gaussianprocess.org/gpml/</a:t>
            </a:r>
            <a:endParaRPr sz="1900"/>
          </a:p>
          <a:p>
            <a:pPr lvl="1" marL="159173" marR="27728" indent="-131445">
              <a:lnSpc>
                <a:spcPct val="120000"/>
              </a:lnSpc>
              <a:buSzPct val="69000"/>
              <a:buFont typeface="Lucida Grande"/>
              <a:defRPr sz="1800"/>
            </a:pPr>
            <a:endParaRPr sz="1900"/>
          </a:p>
          <a:p>
            <a:pPr lvl="1" marL="166475" marR="27728" indent="-138747">
              <a:lnSpc>
                <a:spcPct val="120000"/>
              </a:lnSpc>
              <a:buSzPct val="69000"/>
              <a:buFont typeface="Lucida Grande"/>
              <a:defRPr sz="1800"/>
            </a:pPr>
            <a:r>
              <a:rPr sz="1900"/>
              <a:t>Great Podcast - </a:t>
            </a:r>
            <a:r>
              <a:rPr u="sng">
                <a:hlinkClick r:id="rId4" invalidUrl="" action="" tgtFrame="" tooltip="" history="1" highlightClick="0" endSnd="0"/>
              </a:rPr>
              <a:t>http://www.thetalkingmachines.com/</a:t>
            </a:r>
          </a:p>
        </p:txBody>
      </p:sp>
      <p:sp>
        <p:nvSpPr>
          <p:cNvPr id="1058" name="Shape 1058"/>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7 Day 3</a:t>
            </a: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0" name="Shape 1060"/>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061" name="Shape 1061"/>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062" name="Shape 1062"/>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COURSE REMAINDER</a:t>
            </a:r>
          </a:p>
          <a:p>
            <a:pPr marL="27728" marR="27728">
              <a:lnSpc>
                <a:spcPct val="120000"/>
              </a:lnSpc>
              <a:defRPr sz="1800"/>
            </a:pPr>
          </a:p>
          <a:p>
            <a:pPr marL="199813" marR="27728" indent="-131445">
              <a:lnSpc>
                <a:spcPct val="120000"/>
              </a:lnSpc>
              <a:buSzPct val="69000"/>
              <a:buFont typeface="Lucida Grande"/>
              <a:defRPr sz="1800"/>
            </a:pPr>
            <a:r>
              <a:t>Cloud Computing</a:t>
            </a:r>
            <a:endParaRPr sz="1900"/>
          </a:p>
          <a:p>
            <a:pPr marL="207115" marR="27728" indent="-138747">
              <a:lnSpc>
                <a:spcPct val="120000"/>
              </a:lnSpc>
              <a:buSzPct val="69000"/>
              <a:buFont typeface="Lucida Grande"/>
              <a:defRPr sz="1800"/>
            </a:pPr>
            <a:r>
              <a:rPr sz="1900"/>
              <a:t>Time Series</a:t>
            </a:r>
            <a:endParaRPr sz="1900"/>
          </a:p>
          <a:p>
            <a:pPr marL="207115" marR="27728" indent="-138747">
              <a:lnSpc>
                <a:spcPct val="120000"/>
              </a:lnSpc>
              <a:buSzPct val="69000"/>
              <a:buFont typeface="Lucida Grande"/>
              <a:defRPr sz="1800"/>
            </a:pPr>
            <a:r>
              <a:rPr sz="1900"/>
              <a:t>Graph Analysis</a:t>
            </a:r>
            <a:endParaRPr sz="1900"/>
          </a:p>
          <a:p>
            <a:pPr marL="207115" marR="27728" indent="-138747">
              <a:lnSpc>
                <a:spcPct val="120000"/>
              </a:lnSpc>
              <a:buSzPct val="69000"/>
              <a:buFont typeface="Lucida Grande"/>
              <a:defRPr sz="1800"/>
            </a:pPr>
            <a:r>
              <a:rPr sz="1900"/>
              <a:t>Neural Networks</a:t>
            </a:r>
            <a:endParaRPr sz="1900"/>
          </a:p>
          <a:p>
            <a:pPr marL="207115" marR="27728" indent="-138747">
              <a:lnSpc>
                <a:spcPct val="120000"/>
              </a:lnSpc>
              <a:buSzPct val="69000"/>
              <a:buFont typeface="Lucida Grande"/>
              <a:defRPr sz="1800"/>
            </a:pPr>
            <a:r>
              <a:rPr sz="1900"/>
              <a:t>Natural Language Processing</a:t>
            </a:r>
            <a:endParaRPr sz="1900"/>
          </a:p>
          <a:p>
            <a:pPr marL="207115" marR="27728" indent="-138747">
              <a:lnSpc>
                <a:spcPct val="120000"/>
              </a:lnSpc>
              <a:buSzPct val="69000"/>
              <a:buFont typeface="Lucida Grande"/>
              <a:defRPr sz="1800"/>
            </a:pPr>
            <a:r>
              <a:rPr sz="1900"/>
              <a:t>Communication Skills and Job Market Overview</a:t>
            </a:r>
            <a:endParaRPr sz="1900"/>
          </a:p>
          <a:p>
            <a:pPr marL="207115" marR="27728" indent="-138747">
              <a:lnSpc>
                <a:spcPct val="120000"/>
              </a:lnSpc>
              <a:buSzPct val="69000"/>
              <a:buFont typeface="Lucida Grande"/>
              <a:defRPr sz="1800"/>
            </a:pPr>
            <a:r>
              <a:rPr sz="1900"/>
              <a:t>Project Presentations (Final 2 sessions)</a:t>
            </a:r>
          </a:p>
        </p:txBody>
      </p:sp>
      <p:sp>
        <p:nvSpPr>
          <p:cNvPr id="1063" name="Shape 1063"/>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7 Day 3</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54" name="Shape 25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55" name="Shape 255"/>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REVIEW - WEEK 2</a:t>
            </a:r>
          </a:p>
        </p:txBody>
      </p:sp>
      <p:sp>
        <p:nvSpPr>
          <p:cNvPr id="256" name="Shape 256"/>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9" name="Shape 2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0" name="Shape 2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1" name="Shape 2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2" name="Shape 262"/>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3" name="Shape 263"/>
          <p:cNvSpPr/>
          <p:nvPr>
            <p:ph type="title"/>
          </p:nvPr>
        </p:nvSpPr>
        <p:spPr>
          <a:prstGeom prst="rect">
            <a:avLst/>
          </a:prstGeom>
        </p:spPr>
        <p:txBody>
          <a:bodyPr/>
          <a:lstStyle/>
          <a:p>
            <a:pPr/>
            <a:r>
              <a:t>WHY VISUALISE DATA?</a:t>
            </a:r>
          </a:p>
        </p:txBody>
      </p:sp>
      <p:sp>
        <p:nvSpPr>
          <p:cNvPr id="264" name="Shape 264"/>
          <p:cNvSpPr/>
          <p:nvPr/>
        </p:nvSpPr>
        <p:spPr>
          <a:xfrm>
            <a:off x="454024" y="1429572"/>
            <a:ext cx="4400670" cy="28536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pPr>
            <a:r>
              <a:t>Reporting</a:t>
            </a:r>
          </a:p>
          <a:p>
            <a:pPr marL="186689" marR="65828" indent="-146050" algn="l" defTabSz="914400">
              <a:lnSpc>
                <a:spcPts val="2400"/>
              </a:lnSpc>
              <a:spcBef>
                <a:spcPts val="700"/>
              </a:spcBef>
              <a:buClr>
                <a:srgbClr val="000000"/>
              </a:buClr>
              <a:buSzPct val="69000"/>
              <a:buFont typeface="Lucida Grande"/>
              <a:buChar char="‣"/>
              <a:defRPr b="0" sz="2000"/>
            </a:pPr>
            <a:r>
              <a:t>Dashboards and Business Intelligence</a:t>
            </a:r>
          </a:p>
          <a:p>
            <a:pPr marL="186689" marR="65828" indent="-146050" algn="l" defTabSz="914400">
              <a:lnSpc>
                <a:spcPts val="2400"/>
              </a:lnSpc>
              <a:spcBef>
                <a:spcPts val="700"/>
              </a:spcBef>
              <a:buClr>
                <a:srgbClr val="000000"/>
              </a:buClr>
              <a:buSzPct val="69000"/>
              <a:buFont typeface="Lucida Grande"/>
              <a:buChar char="‣"/>
              <a:defRPr b="0" sz="2000"/>
            </a:pPr>
            <a:r>
              <a:t>Know the questions you want answers to</a:t>
            </a:r>
          </a:p>
          <a:p>
            <a:pPr marL="186689" marR="65828" indent="-146050" algn="l" defTabSz="914400">
              <a:lnSpc>
                <a:spcPts val="2400"/>
              </a:lnSpc>
              <a:spcBef>
                <a:spcPts val="700"/>
              </a:spcBef>
              <a:buClr>
                <a:srgbClr val="000000"/>
              </a:buClr>
              <a:buSzPct val="69000"/>
              <a:buFont typeface="Lucida Grande"/>
              <a:buChar char="‣"/>
              <a:defRPr b="0" sz="2000"/>
            </a:pPr>
            <a:r>
              <a:t>Can detect changes from the norm</a:t>
            </a:r>
          </a:p>
          <a:p>
            <a:pPr marL="186689" marR="65828" indent="-146050" algn="l" defTabSz="914400">
              <a:lnSpc>
                <a:spcPts val="2400"/>
              </a:lnSpc>
              <a:spcBef>
                <a:spcPts val="700"/>
              </a:spcBef>
              <a:buClr>
                <a:srgbClr val="000000"/>
              </a:buClr>
              <a:buSzPct val="69000"/>
              <a:buFont typeface="Lucida Grande"/>
              <a:buChar char="‣"/>
              <a:defRPr b="0" sz="2000"/>
            </a:pPr>
            <a:r>
              <a:t>Good for taking a 30,000 foot view of the problem</a:t>
            </a:r>
          </a:p>
        </p:txBody>
      </p:sp>
      <p:pic>
        <p:nvPicPr>
          <p:cNvPr id="265" name="pasted-image.png"/>
          <p:cNvPicPr>
            <a:picLocks noChangeAspect="1"/>
          </p:cNvPicPr>
          <p:nvPr/>
        </p:nvPicPr>
        <p:blipFill>
          <a:blip r:embed="rId2">
            <a:extLst/>
          </a:blip>
          <a:stretch>
            <a:fillRect/>
          </a:stretch>
        </p:blipFill>
        <p:spPr>
          <a:xfrm>
            <a:off x="5430622" y="1000149"/>
            <a:ext cx="3504707" cy="1633733"/>
          </a:xfrm>
          <a:prstGeom prst="rect">
            <a:avLst/>
          </a:prstGeom>
          <a:ln w="12700">
            <a:miter lim="400000"/>
          </a:ln>
        </p:spPr>
      </p:pic>
      <p:pic>
        <p:nvPicPr>
          <p:cNvPr id="266" name="pasted-image.png"/>
          <p:cNvPicPr>
            <a:picLocks noChangeAspect="1"/>
          </p:cNvPicPr>
          <p:nvPr/>
        </p:nvPicPr>
        <p:blipFill>
          <a:blip r:embed="rId3">
            <a:extLst/>
          </a:blip>
          <a:stretch>
            <a:fillRect/>
          </a:stretch>
        </p:blipFill>
        <p:spPr>
          <a:xfrm>
            <a:off x="5408323" y="2721218"/>
            <a:ext cx="3549305" cy="2109887"/>
          </a:xfrm>
          <a:prstGeom prst="rect">
            <a:avLst/>
          </a:prstGeom>
          <a:ln w="12700">
            <a:miter lim="400000"/>
          </a:ln>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